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34"/>
  </p:notesMasterIdLst>
  <p:sldIdLst>
    <p:sldId id="279" r:id="rId5"/>
    <p:sldId id="291" r:id="rId6"/>
    <p:sldId id="268" r:id="rId7"/>
    <p:sldId id="299" r:id="rId8"/>
    <p:sldId id="296" r:id="rId9"/>
    <p:sldId id="297" r:id="rId10"/>
    <p:sldId id="298" r:id="rId11"/>
    <p:sldId id="266" r:id="rId12"/>
    <p:sldId id="267" r:id="rId13"/>
    <p:sldId id="280" r:id="rId14"/>
    <p:sldId id="272" r:id="rId15"/>
    <p:sldId id="282" r:id="rId16"/>
    <p:sldId id="283" r:id="rId17"/>
    <p:sldId id="273" r:id="rId18"/>
    <p:sldId id="274" r:id="rId19"/>
    <p:sldId id="275" r:id="rId20"/>
    <p:sldId id="281" r:id="rId21"/>
    <p:sldId id="284" r:id="rId22"/>
    <p:sldId id="286" r:id="rId23"/>
    <p:sldId id="287" r:id="rId24"/>
    <p:sldId id="277" r:id="rId25"/>
    <p:sldId id="276" r:id="rId26"/>
    <p:sldId id="288" r:id="rId27"/>
    <p:sldId id="289" r:id="rId28"/>
    <p:sldId id="290" r:id="rId29"/>
    <p:sldId id="294" r:id="rId30"/>
    <p:sldId id="293" r:id="rId31"/>
    <p:sldId id="295" r:id="rId32"/>
    <p:sldId id="292" r:id="rId33"/>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49E0"/>
    <a:srgbClr val="6FF1EB"/>
    <a:srgbClr val="BE2834"/>
    <a:srgbClr val="6FF7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17" autoAdjust="0"/>
    <p:restoredTop sz="73333" autoAdjust="0"/>
  </p:normalViewPr>
  <p:slideViewPr>
    <p:cSldViewPr snapToGrid="0">
      <p:cViewPr varScale="1">
        <p:scale>
          <a:sx n="118" d="100"/>
          <a:sy n="118" d="100"/>
        </p:scale>
        <p:origin x="1524" y="8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60410C5D-EFA8-4E5F-B3E8-14958F5B9CBA}" type="datetimeFigureOut">
              <a:rPr lang="en-US" smtClean="0"/>
              <a:t>9/30/2025</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E55DEEBF-2505-4DC8-86E0-258042D38081}" type="slidenum">
              <a:rPr lang="en-US" smtClean="0"/>
              <a:t>‹#›</a:t>
            </a:fld>
            <a:endParaRPr lang="en-US"/>
          </a:p>
        </p:txBody>
      </p:sp>
    </p:spTree>
    <p:extLst>
      <p:ext uri="{BB962C8B-B14F-4D97-AF65-F5344CB8AC3E}">
        <p14:creationId xmlns:p14="http://schemas.microsoft.com/office/powerpoint/2010/main" val="2115435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Gemini prompt: Data Scientists working on Exploratory Data Analysis of Penguin Data. </a:t>
            </a:r>
          </a:p>
        </p:txBody>
      </p:sp>
      <p:sp>
        <p:nvSpPr>
          <p:cNvPr id="4" name="Slide Number Placeholder 3"/>
          <p:cNvSpPr>
            <a:spLocks noGrp="1"/>
          </p:cNvSpPr>
          <p:nvPr>
            <p:ph type="sldNum" sz="quarter" idx="5"/>
          </p:nvPr>
        </p:nvSpPr>
        <p:spPr/>
        <p:txBody>
          <a:bodyPr/>
          <a:lstStyle/>
          <a:p>
            <a:fld id="{E55DEEBF-2505-4DC8-86E0-258042D38081}" type="slidenum">
              <a:rPr lang="en-US" smtClean="0"/>
              <a:t>1</a:t>
            </a:fld>
            <a:endParaRPr lang="en-US"/>
          </a:p>
        </p:txBody>
      </p:sp>
    </p:spTree>
    <p:extLst>
      <p:ext uri="{BB962C8B-B14F-4D97-AF65-F5344CB8AC3E}">
        <p14:creationId xmlns:p14="http://schemas.microsoft.com/office/powerpoint/2010/main" val="26475424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solidFill>
                  <a:srgbClr val="0E0E0E"/>
                </a:solidFill>
                <a:effectLst/>
                <a:latin typeface=".SF NS"/>
              </a:rPr>
              <a:t>The intuitive difference between variance and standard deviation lies in how they represent the spread or dispersion of a set of data points:</a:t>
            </a:r>
          </a:p>
          <a:p>
            <a:br>
              <a:rPr lang="en-US" dirty="0">
                <a:solidFill>
                  <a:srgbClr val="0E0E0E"/>
                </a:solidFill>
                <a:effectLst/>
                <a:latin typeface=".SF NS"/>
              </a:rPr>
            </a:br>
            <a:endParaRPr lang="en-US" dirty="0">
              <a:solidFill>
                <a:srgbClr val="0E0E0E"/>
              </a:solidFill>
              <a:effectLst/>
              <a:latin typeface=".SF NS"/>
            </a:endParaRPr>
          </a:p>
          <a:p>
            <a:r>
              <a:rPr lang="en-US" dirty="0">
                <a:solidFill>
                  <a:srgbClr val="0E0E0E"/>
                </a:solidFill>
                <a:effectLst/>
                <a:latin typeface="Times New Roman" panose="02020603050405020304" pitchFamily="18" charset="0"/>
              </a:rPr>
              <a:t>1. </a:t>
            </a:r>
            <a:r>
              <a:rPr lang="en-US" b="1" dirty="0">
                <a:solidFill>
                  <a:srgbClr val="0E0E0E"/>
                </a:solidFill>
                <a:effectLst/>
                <a:latin typeface=".SF NS"/>
              </a:rPr>
              <a:t>Variance</a:t>
            </a:r>
            <a:r>
              <a:rPr lang="en-US" dirty="0">
                <a:solidFill>
                  <a:srgbClr val="0E0E0E"/>
                </a:solidFill>
                <a:effectLst/>
                <a:latin typeface=".SF NS"/>
              </a:rPr>
              <a:t>:</a:t>
            </a:r>
          </a:p>
          <a:p>
            <a:r>
              <a:rPr lang="en-US" dirty="0">
                <a:solidFill>
                  <a:srgbClr val="0E0E0E"/>
                </a:solidFill>
                <a:effectLst/>
                <a:latin typeface=".SF NS"/>
              </a:rPr>
              <a:t>• </a:t>
            </a:r>
            <a:r>
              <a:rPr lang="en-US" b="1" dirty="0">
                <a:solidFill>
                  <a:srgbClr val="0E0E0E"/>
                </a:solidFill>
                <a:effectLst/>
                <a:latin typeface=".SF NS"/>
              </a:rPr>
              <a:t>Definition</a:t>
            </a:r>
            <a:r>
              <a:rPr lang="en-US" dirty="0">
                <a:solidFill>
                  <a:srgbClr val="0E0E0E"/>
                </a:solidFill>
                <a:effectLst/>
                <a:latin typeface=".SF NS"/>
              </a:rPr>
              <a:t>: Variance measures the average of the squared differences from the mean. It gives a sense of how much the data points deviate from the mean.</a:t>
            </a:r>
          </a:p>
          <a:p>
            <a:r>
              <a:rPr lang="en-US" dirty="0">
                <a:solidFill>
                  <a:srgbClr val="0E0E0E"/>
                </a:solidFill>
                <a:effectLst/>
                <a:latin typeface=".SF NS"/>
              </a:rPr>
              <a:t>• </a:t>
            </a:r>
            <a:r>
              <a:rPr lang="en-US" b="1" dirty="0">
                <a:solidFill>
                  <a:srgbClr val="0E0E0E"/>
                </a:solidFill>
                <a:effectLst/>
                <a:latin typeface=".SF NS"/>
              </a:rPr>
              <a:t>Interpretation</a:t>
            </a:r>
            <a:r>
              <a:rPr lang="en-US" dirty="0">
                <a:solidFill>
                  <a:srgbClr val="0E0E0E"/>
                </a:solidFill>
                <a:effectLst/>
                <a:latin typeface=".SF NS"/>
              </a:rPr>
              <a:t>: Since variance is in squared units (e.g., if your data is in meters, variance is in square meters), it can be less intuitive for practical interpretation. A higher variance indicates that data points are spread out over a wider range.</a:t>
            </a:r>
          </a:p>
          <a:p>
            <a:r>
              <a:rPr lang="en-US" dirty="0">
                <a:solidFill>
                  <a:srgbClr val="0E0E0E"/>
                </a:solidFill>
                <a:effectLst/>
                <a:latin typeface="Times New Roman" panose="02020603050405020304" pitchFamily="18" charset="0"/>
              </a:rPr>
              <a:t>2. </a:t>
            </a:r>
            <a:r>
              <a:rPr lang="en-US" b="1" dirty="0">
                <a:solidFill>
                  <a:srgbClr val="0E0E0E"/>
                </a:solidFill>
                <a:effectLst/>
                <a:latin typeface=".SF NS"/>
              </a:rPr>
              <a:t>Standard Deviation</a:t>
            </a:r>
            <a:r>
              <a:rPr lang="en-US" dirty="0">
                <a:solidFill>
                  <a:srgbClr val="0E0E0E"/>
                </a:solidFill>
                <a:effectLst/>
                <a:latin typeface=".SF NS"/>
              </a:rPr>
              <a:t>:</a:t>
            </a:r>
          </a:p>
          <a:p>
            <a:r>
              <a:rPr lang="en-US" dirty="0">
                <a:solidFill>
                  <a:srgbClr val="0E0E0E"/>
                </a:solidFill>
                <a:effectLst/>
                <a:latin typeface=".SF NS"/>
              </a:rPr>
              <a:t>• </a:t>
            </a:r>
            <a:r>
              <a:rPr lang="en-US" b="1" dirty="0">
                <a:solidFill>
                  <a:srgbClr val="0E0E0E"/>
                </a:solidFill>
                <a:effectLst/>
                <a:latin typeface=".SF NS"/>
              </a:rPr>
              <a:t>Definition</a:t>
            </a:r>
            <a:r>
              <a:rPr lang="en-US" dirty="0">
                <a:solidFill>
                  <a:srgbClr val="0E0E0E"/>
                </a:solidFill>
                <a:effectLst/>
                <a:latin typeface=".SF NS"/>
              </a:rPr>
              <a:t>: Standard deviation is the square root of the variance. It provides a measure of spread in the same units as the original data.</a:t>
            </a:r>
          </a:p>
          <a:p>
            <a:r>
              <a:rPr lang="en-US" dirty="0">
                <a:solidFill>
                  <a:srgbClr val="0E0E0E"/>
                </a:solidFill>
                <a:effectLst/>
                <a:latin typeface=".SF NS"/>
              </a:rPr>
              <a:t>• </a:t>
            </a:r>
            <a:r>
              <a:rPr lang="en-US" b="1" dirty="0">
                <a:solidFill>
                  <a:srgbClr val="0E0E0E"/>
                </a:solidFill>
                <a:effectLst/>
                <a:latin typeface=".SF NS"/>
              </a:rPr>
              <a:t>Interpretation</a:t>
            </a:r>
            <a:r>
              <a:rPr lang="en-US" dirty="0">
                <a:solidFill>
                  <a:srgbClr val="0E0E0E"/>
                </a:solidFill>
                <a:effectLst/>
                <a:latin typeface=".SF NS"/>
              </a:rPr>
              <a:t>: Because standard deviation is in the same units as the data, it is generally more intuitive. A smaller standard deviation indicates that the data points tend to be closer to the mean, while a larger standard deviation indicates more spread.</a:t>
            </a: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Example:</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dirty="0">
                <a:solidFill>
                  <a:srgbClr val="0E0E0E"/>
                </a:solidFill>
                <a:effectLst/>
                <a:latin typeface=".SF NS"/>
              </a:rPr>
              <a:t>• Consider a set of test scores: 70, 75, 80, 85, 90.</a:t>
            </a:r>
          </a:p>
          <a:p>
            <a:r>
              <a:rPr lang="en-US" dirty="0">
                <a:solidFill>
                  <a:srgbClr val="0E0E0E"/>
                </a:solidFill>
                <a:effectLst/>
                <a:latin typeface=".SF NS"/>
              </a:rPr>
              <a:t>• </a:t>
            </a:r>
            <a:r>
              <a:rPr lang="en-US" b="1" dirty="0">
                <a:solidFill>
                  <a:srgbClr val="0E0E0E"/>
                </a:solidFill>
                <a:effectLst/>
                <a:latin typeface=".SF NS"/>
              </a:rPr>
              <a:t>Variance</a:t>
            </a:r>
            <a:r>
              <a:rPr lang="en-US" dirty="0">
                <a:solidFill>
                  <a:srgbClr val="0E0E0E"/>
                </a:solidFill>
                <a:effectLst/>
                <a:latin typeface=".SF NS"/>
              </a:rPr>
              <a:t> gives you an idea of how much the scores vary, but it’s in squared score units.</a:t>
            </a:r>
          </a:p>
          <a:p>
            <a:r>
              <a:rPr lang="en-US" dirty="0">
                <a:solidFill>
                  <a:srgbClr val="0E0E0E"/>
                </a:solidFill>
                <a:effectLst/>
                <a:latin typeface=".SF NS"/>
              </a:rPr>
              <a:t>• </a:t>
            </a:r>
            <a:r>
              <a:rPr lang="en-US" b="1" dirty="0">
                <a:solidFill>
                  <a:srgbClr val="0E0E0E"/>
                </a:solidFill>
                <a:effectLst/>
                <a:latin typeface=".SF NS"/>
              </a:rPr>
              <a:t>Standard Deviation</a:t>
            </a:r>
            <a:r>
              <a:rPr lang="en-US" dirty="0">
                <a:solidFill>
                  <a:srgbClr val="0E0E0E"/>
                </a:solidFill>
                <a:effectLst/>
                <a:latin typeface=".SF NS"/>
              </a:rPr>
              <a:t> tells you, in actual score units, how much the scores typically differ from the average score (which would be around 80 in this case).</a:t>
            </a:r>
          </a:p>
          <a:p>
            <a:br>
              <a:rPr lang="en-US" dirty="0">
                <a:solidFill>
                  <a:srgbClr val="0E0E0E"/>
                </a:solidFill>
                <a:effectLst/>
                <a:latin typeface=".SF NS"/>
              </a:rPr>
            </a:br>
            <a:endParaRPr lang="en-US" dirty="0">
              <a:solidFill>
                <a:srgbClr val="0E0E0E"/>
              </a:solidFill>
              <a:effectLst/>
              <a:latin typeface=".SF NS"/>
            </a:endParaRPr>
          </a:p>
          <a:p>
            <a:r>
              <a:rPr lang="en-US" dirty="0">
                <a:solidFill>
                  <a:srgbClr val="0E0E0E"/>
                </a:solidFill>
                <a:effectLst/>
                <a:latin typeface=".SF NS"/>
              </a:rPr>
              <a:t>In summary, variance provides a mathematical measure of spread, while standard deviation translates that measure back into the original unit, making it more relatable and easier to understand.</a:t>
            </a:r>
          </a:p>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22</a:t>
            </a:fld>
            <a:endParaRPr lang="en-US"/>
          </a:p>
        </p:txBody>
      </p:sp>
    </p:spTree>
    <p:extLst>
      <p:ext uri="{BB962C8B-B14F-4D97-AF65-F5344CB8AC3E}">
        <p14:creationId xmlns:p14="http://schemas.microsoft.com/office/powerpoint/2010/main" val="1934957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Data Citation:</a:t>
            </a:r>
            <a:r>
              <a:rPr lang="en-US" sz="1200" b="0" i="0" kern="1200" dirty="0">
                <a:solidFill>
                  <a:schemeClr val="tx1"/>
                </a:solidFill>
                <a:effectLst/>
                <a:latin typeface="+mn-lt"/>
                <a:ea typeface="+mn-ea"/>
                <a:cs typeface="+mn-cs"/>
              </a:rPr>
              <a:t> Gorman, K. B., Williams, T. D., &amp; Fraser, W. R. (2014) Ecological Sexual Dimorphism and Environmental Variability within a Community of Antarctic Penguins (Genus </a:t>
            </a:r>
            <a:r>
              <a:rPr lang="en-US" sz="1200" b="0" i="1" kern="1200" dirty="0" err="1">
                <a:solidFill>
                  <a:schemeClr val="tx1"/>
                </a:solidFill>
                <a:effectLst/>
                <a:latin typeface="+mn-lt"/>
                <a:ea typeface="+mn-ea"/>
                <a:cs typeface="+mn-cs"/>
              </a:rPr>
              <a:t>Pygoscelis</a:t>
            </a:r>
            <a:r>
              <a:rPr lang="en-US" sz="1200" b="0" i="0" kern="1200" dirty="0">
                <a:solidFill>
                  <a:schemeClr val="tx1"/>
                </a:solidFill>
                <a:effectLst/>
                <a:latin typeface="+mn-lt"/>
                <a:ea typeface="+mn-ea"/>
                <a:cs typeface="+mn-cs"/>
              </a:rPr>
              <a:t>). </a:t>
            </a:r>
            <a:r>
              <a:rPr lang="en-US" sz="1200" b="0" i="1" kern="1200" dirty="0" err="1">
                <a:solidFill>
                  <a:schemeClr val="tx1"/>
                </a:solidFill>
                <a:effectLst/>
                <a:latin typeface="+mn-lt"/>
                <a:ea typeface="+mn-ea"/>
                <a:cs typeface="+mn-cs"/>
              </a:rPr>
              <a:t>PLoS</a:t>
            </a:r>
            <a:r>
              <a:rPr lang="en-US" sz="1200" b="0" i="1" kern="1200" dirty="0">
                <a:solidFill>
                  <a:schemeClr val="tx1"/>
                </a:solidFill>
                <a:effectLst/>
                <a:latin typeface="+mn-lt"/>
                <a:ea typeface="+mn-ea"/>
                <a:cs typeface="+mn-cs"/>
              </a:rPr>
              <a:t> ONE</a:t>
            </a:r>
            <a:r>
              <a:rPr lang="en-US" sz="1200" b="0" i="0" kern="1200" dirty="0">
                <a:solidFill>
                  <a:schemeClr val="tx1"/>
                </a:solidFill>
                <a:effectLst/>
                <a:latin typeface="+mn-lt"/>
                <a:ea typeface="+mn-ea"/>
                <a:cs typeface="+mn-cs"/>
              </a:rPr>
              <a:t> 9(3): e90081. doi:10.1371/journal.pone.0090081.</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Package Citation:</a:t>
            </a:r>
            <a:r>
              <a:rPr lang="en-US" sz="1200" b="0" i="0" kern="1200" dirty="0">
                <a:solidFill>
                  <a:schemeClr val="tx1"/>
                </a:solidFill>
                <a:effectLst/>
                <a:latin typeface="+mn-lt"/>
                <a:ea typeface="+mn-ea"/>
                <a:cs typeface="+mn-cs"/>
              </a:rPr>
              <a:t> Horst, A. M., Hill, A. P., &amp; Gorman, K. B. (2020). </a:t>
            </a:r>
            <a:r>
              <a:rPr lang="en-US" sz="1200" b="0" i="1" kern="1200" dirty="0" err="1">
                <a:solidFill>
                  <a:schemeClr val="tx1"/>
                </a:solidFill>
                <a:effectLst/>
                <a:latin typeface="+mn-lt"/>
                <a:ea typeface="+mn-ea"/>
                <a:cs typeface="+mn-cs"/>
              </a:rPr>
              <a:t>palmerpenguins</a:t>
            </a:r>
            <a:r>
              <a:rPr lang="en-US" sz="1200" b="0" i="1" kern="1200" dirty="0">
                <a:solidFill>
                  <a:schemeClr val="tx1"/>
                </a:solidFill>
                <a:effectLst/>
                <a:latin typeface="+mn-lt"/>
                <a:ea typeface="+mn-ea"/>
                <a:cs typeface="+mn-cs"/>
              </a:rPr>
              <a:t>: Palmer Archipelago (Antarctica) penguin data</a:t>
            </a:r>
            <a:r>
              <a:rPr lang="en-US" sz="1200" b="0" i="0" kern="1200" dirty="0">
                <a:solidFill>
                  <a:schemeClr val="tx1"/>
                </a:solidFill>
                <a:effectLst/>
                <a:latin typeface="+mn-lt"/>
                <a:ea typeface="+mn-ea"/>
                <a:cs typeface="+mn-cs"/>
              </a:rPr>
              <a:t>. R package version 0.1.0. https://</a:t>
            </a:r>
            <a:r>
              <a:rPr lang="en-US" sz="1200" b="0" i="0" kern="1200" dirty="0" err="1">
                <a:solidFill>
                  <a:schemeClr val="tx1"/>
                </a:solidFill>
                <a:effectLst/>
                <a:latin typeface="+mn-lt"/>
                <a:ea typeface="+mn-ea"/>
                <a:cs typeface="+mn-cs"/>
              </a:rPr>
              <a:t>allisonhorst.github.io</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palmerpenguins</a:t>
            </a:r>
            <a:r>
              <a:rPr lang="en-US"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25</a:t>
            </a:fld>
            <a:endParaRPr lang="en-US"/>
          </a:p>
        </p:txBody>
      </p:sp>
    </p:spTree>
    <p:extLst>
      <p:ext uri="{BB962C8B-B14F-4D97-AF65-F5344CB8AC3E}">
        <p14:creationId xmlns:p14="http://schemas.microsoft.com/office/powerpoint/2010/main" val="38637843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“Adélie” (as in the Adélie penguin) is pronounced </a:t>
            </a:r>
            <a:r>
              <a:rPr lang="en-US" b="1" dirty="0"/>
              <a:t>“ah-DEL-ee”</a:t>
            </a:r>
            <a:r>
              <a:rPr lang="en-US" dirty="0"/>
              <a:t>.</a:t>
            </a:r>
          </a:p>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26</a:t>
            </a:fld>
            <a:endParaRPr lang="en-US"/>
          </a:p>
        </p:txBody>
      </p:sp>
    </p:spTree>
    <p:extLst>
      <p:ext uri="{BB962C8B-B14F-4D97-AF65-F5344CB8AC3E}">
        <p14:creationId xmlns:p14="http://schemas.microsoft.com/office/powerpoint/2010/main" val="19808720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29</a:t>
            </a:fld>
            <a:endParaRPr lang="en-US"/>
          </a:p>
        </p:txBody>
      </p:sp>
    </p:spTree>
    <p:extLst>
      <p:ext uri="{BB962C8B-B14F-4D97-AF65-F5344CB8AC3E}">
        <p14:creationId xmlns:p14="http://schemas.microsoft.com/office/powerpoint/2010/main" val="6896339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What is the problem with this sequence? Where should/could we make changes? </a:t>
            </a:r>
          </a:p>
          <a:p>
            <a:endParaRPr lang="en-US" dirty="0"/>
          </a:p>
          <a:p>
            <a:r>
              <a:rPr lang="en-US" dirty="0"/>
              <a:t>In the book, they wait until step 4 to detect and address outliers and missing data. This should be done early on as part of the data cleaning process. You may elect to keep the outliers and missing data until further information is gathered. But it should be identified and addressed as soon as possible. Otherwise, other analyses could be tainted.</a:t>
            </a:r>
          </a:p>
        </p:txBody>
      </p:sp>
      <p:sp>
        <p:nvSpPr>
          <p:cNvPr id="4" name="Slide Number Placeholder 3"/>
          <p:cNvSpPr>
            <a:spLocks noGrp="1"/>
          </p:cNvSpPr>
          <p:nvPr>
            <p:ph type="sldNum" sz="quarter" idx="5"/>
          </p:nvPr>
        </p:nvSpPr>
        <p:spPr/>
        <p:txBody>
          <a:bodyPr/>
          <a:lstStyle/>
          <a:p>
            <a:fld id="{E55DEEBF-2505-4DC8-86E0-258042D38081}" type="slidenum">
              <a:rPr lang="en-US" smtClean="0"/>
              <a:t>8</a:t>
            </a:fld>
            <a:endParaRPr lang="en-US"/>
          </a:p>
        </p:txBody>
      </p:sp>
    </p:spTree>
    <p:extLst>
      <p:ext uri="{BB962C8B-B14F-4D97-AF65-F5344CB8AC3E}">
        <p14:creationId xmlns:p14="http://schemas.microsoft.com/office/powerpoint/2010/main" val="99468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It’s best practice to </a:t>
            </a:r>
            <a:r>
              <a:rPr lang="en-US" b="1" dirty="0"/>
              <a:t>split into train/test sets before scaling</a:t>
            </a:r>
            <a:r>
              <a:rPr lang="en-US" dirty="0"/>
              <a:t>. Here’s why:</a:t>
            </a:r>
          </a:p>
          <a:p>
            <a:r>
              <a:rPr lang="en-US" b="1" dirty="0"/>
              <a:t>Data leakage</a:t>
            </a:r>
            <a:r>
              <a:rPr lang="en-US" dirty="0"/>
              <a:t>: If you scale before splitting, the scaling parameters (e.g., mean and standard deviation for StandardScaler, min/max for </a:t>
            </a:r>
            <a:r>
              <a:rPr lang="en-US" dirty="0" err="1"/>
              <a:t>MinMaxScaler</a:t>
            </a:r>
            <a:r>
              <a:rPr lang="en-US" dirty="0"/>
              <a:t>) are computed using the </a:t>
            </a:r>
            <a:r>
              <a:rPr lang="en-US" i="1" dirty="0"/>
              <a:t>entire dataset</a:t>
            </a:r>
            <a:r>
              <a:rPr lang="en-US" dirty="0"/>
              <a:t>. That means information from the test set influences the transformation of the training set, which biases evaluation and leads to overly optimistic performance estimates.</a:t>
            </a:r>
          </a:p>
          <a:p>
            <a:r>
              <a:rPr lang="en-US" b="1" dirty="0"/>
              <a:t>Correct workflow</a:t>
            </a:r>
            <a:r>
              <a:rPr lang="en-US" dirty="0"/>
              <a:t>:</a:t>
            </a:r>
          </a:p>
          <a:p>
            <a:r>
              <a:rPr lang="en-US" dirty="0"/>
              <a:t>Split your dataset into train and test sets.</a:t>
            </a:r>
          </a:p>
          <a:p>
            <a:r>
              <a:rPr lang="en-US" dirty="0"/>
              <a:t>Fit your scaler </a:t>
            </a:r>
            <a:r>
              <a:rPr lang="en-US" i="1" dirty="0"/>
              <a:t>only on the training set</a:t>
            </a:r>
            <a:r>
              <a:rPr lang="en-US" dirty="0"/>
              <a:t>.</a:t>
            </a:r>
          </a:p>
          <a:p>
            <a:r>
              <a:rPr lang="en-US" dirty="0"/>
              <a:t>Apply the scaler to transform both the training set and the test set (using the same parameters from training).</a:t>
            </a:r>
          </a:p>
          <a:p>
            <a:br>
              <a:rPr lang="en-US" dirty="0"/>
            </a:br>
            <a:endParaRPr lang="en-US" dirty="0"/>
          </a:p>
          <a:p>
            <a:r>
              <a:rPr lang="en-US" dirty="0"/>
              <a:t>👉 This way, the test set remains “unseen” and provides a fair estimate of real-world performance.</a:t>
            </a:r>
          </a:p>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9</a:t>
            </a:fld>
            <a:endParaRPr lang="en-US"/>
          </a:p>
        </p:txBody>
      </p:sp>
    </p:spTree>
    <p:extLst>
      <p:ext uri="{BB962C8B-B14F-4D97-AF65-F5344CB8AC3E}">
        <p14:creationId xmlns:p14="http://schemas.microsoft.com/office/powerpoint/2010/main" val="54824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dirty="0"/>
              <a:t>https://</a:t>
            </a:r>
            <a:r>
              <a:rPr lang="en-US" dirty="0" err="1"/>
              <a:t>en.wikipedia.org</a:t>
            </a:r>
            <a:r>
              <a:rPr lang="en-US" dirty="0"/>
              <a:t>/wiki/</a:t>
            </a:r>
            <a:r>
              <a:rPr lang="en-US" dirty="0" err="1"/>
              <a:t>Survivorship_bias</a:t>
            </a:r>
            <a:endParaRPr lang="en-US" dirty="0"/>
          </a:p>
          <a:p>
            <a:r>
              <a:rPr lang="en-US" dirty="0"/>
              <a:t>Types of missing data https://</a:t>
            </a:r>
            <a:r>
              <a:rPr lang="en-US" dirty="0" err="1"/>
              <a:t>www.ncbi.nlm.nih.gov</a:t>
            </a:r>
            <a:r>
              <a:rPr lang="en-US" dirty="0"/>
              <a:t>/books/NBK493614/</a:t>
            </a:r>
          </a:p>
          <a:p>
            <a:endParaRPr lang="en-US" dirty="0"/>
          </a:p>
          <a:p>
            <a:pPr algn="l"/>
            <a:r>
              <a:rPr lang="en-US" b="0" i="0" dirty="0">
                <a:solidFill>
                  <a:srgbClr val="242424"/>
                </a:solidFill>
                <a:effectLst/>
                <a:latin typeface="source-serif-pro"/>
              </a:rPr>
              <a:t>Missing at random means that the tendency for a data point to be missing is not related to the missing data itself, but it is related to some of the observed data in the dataset.</a:t>
            </a:r>
          </a:p>
          <a:p>
            <a:pPr algn="l"/>
            <a:r>
              <a:rPr lang="en-US" b="0" i="0" dirty="0">
                <a:solidFill>
                  <a:srgbClr val="242424"/>
                </a:solidFill>
                <a:effectLst/>
                <a:latin typeface="source-serif-pro"/>
              </a:rPr>
              <a:t>The takeaway here for </a:t>
            </a:r>
            <a:r>
              <a:rPr lang="en-US" b="1" i="0" dirty="0">
                <a:solidFill>
                  <a:srgbClr val="242424"/>
                </a:solidFill>
                <a:effectLst/>
                <a:latin typeface="source-serif-pro"/>
              </a:rPr>
              <a:t>MAR</a:t>
            </a:r>
            <a:r>
              <a:rPr lang="en-US" b="0" i="0" dirty="0">
                <a:solidFill>
                  <a:srgbClr val="242424"/>
                </a:solidFill>
                <a:effectLst/>
                <a:latin typeface="source-serif-pro"/>
              </a:rPr>
              <a:t> is that the values of the missing data can somehow be predicted from some of the other variables in the dataset.</a:t>
            </a:r>
          </a:p>
          <a:p>
            <a:pPr algn="l"/>
            <a:r>
              <a:rPr lang="en-US" b="0" i="0" dirty="0">
                <a:solidFill>
                  <a:srgbClr val="242424"/>
                </a:solidFill>
                <a:effectLst/>
                <a:latin typeface="source-serif-pro"/>
              </a:rPr>
              <a:t>When data is missing at random, it means that we need to either use an advanced imputation method, such as </a:t>
            </a:r>
            <a:r>
              <a:rPr lang="en-US" b="0" i="1" dirty="0">
                <a:solidFill>
                  <a:srgbClr val="242424"/>
                </a:solidFill>
                <a:effectLst/>
                <a:latin typeface="source-serif-pro"/>
              </a:rPr>
              <a:t>multiple imputation, </a:t>
            </a:r>
            <a:r>
              <a:rPr lang="en-US" b="0" i="0" dirty="0">
                <a:solidFill>
                  <a:srgbClr val="242424"/>
                </a:solidFill>
                <a:effectLst/>
                <a:latin typeface="source-serif-pro"/>
              </a:rPr>
              <a:t>or an analysis method specifically designed for </a:t>
            </a:r>
            <a:r>
              <a:rPr lang="en-US" b="0" i="1" dirty="0">
                <a:solidFill>
                  <a:srgbClr val="242424"/>
                </a:solidFill>
                <a:effectLst/>
                <a:latin typeface="source-serif-pro"/>
              </a:rPr>
              <a:t>missing at random </a:t>
            </a:r>
            <a:r>
              <a:rPr lang="en-US" b="0" i="0" dirty="0">
                <a:solidFill>
                  <a:srgbClr val="242424"/>
                </a:solidFill>
                <a:effectLst/>
                <a:latin typeface="source-serif-pro"/>
              </a:rPr>
              <a:t>data.</a:t>
            </a:r>
          </a:p>
          <a:p>
            <a:pPr algn="l"/>
            <a:endParaRPr lang="en-US" b="0" i="0" dirty="0">
              <a:solidFill>
                <a:srgbClr val="242424"/>
              </a:solidFill>
              <a:effectLst/>
              <a:latin typeface="source-serif-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Imagine a survey where respondents are asked to provide their age and income, and some survey forms are accidentally lost due to a clerical error. The missingness of these forms is unrelated to the age, income, or any other variables. The data are missing purely because of the random error, making it an example of “Missing Completely at Random.” In this case, the missingness has no systematic pattern, and all cases have the same likelihood of being missing.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Consider a medical study where patients are asked to report their income. Some patients might not report their income, but the likelihood of not reporting income could depend on their education level (which is observed) and not on the actual income itself (which is missing). In this case, the missingness of income is related to education (an observed variable), so it is considered “Missing at Random.”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In contrast, if higher-income individuals are systematically less likely to report their income regardless of other variables, the data would be “Not Missing at Random” (NMAR).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r>
              <a:rPr lang="en-US" b="1" dirty="0">
                <a:solidFill>
                  <a:srgbClr val="0E0E0E"/>
                </a:solidFill>
                <a:effectLst/>
                <a:latin typeface=".SF NS"/>
              </a:rPr>
              <a:t>Key Characteristics of MCAR:</a:t>
            </a:r>
            <a:br>
              <a:rPr lang="en-US" dirty="0">
                <a:solidFill>
                  <a:srgbClr val="0E0E0E"/>
                </a:solidFill>
                <a:effectLst/>
                <a:latin typeface=".SF NS"/>
              </a:rPr>
            </a:br>
            <a:endParaRPr lang="en-US" dirty="0">
              <a:solidFill>
                <a:srgbClr val="0E0E0E"/>
              </a:solidFill>
              <a:effectLst/>
              <a:latin typeface=".SF NS"/>
            </a:endParaRPr>
          </a:p>
          <a:p>
            <a:r>
              <a:rPr lang="en-US" dirty="0">
                <a:solidFill>
                  <a:srgbClr val="0E0E0E"/>
                </a:solidFill>
                <a:effectLst/>
                <a:latin typeface=".SF NS"/>
              </a:rPr>
              <a:t>• The likelihood of missing data is the same across all observations.</a:t>
            </a:r>
          </a:p>
          <a:p>
            <a:r>
              <a:rPr lang="en-US" dirty="0">
                <a:solidFill>
                  <a:srgbClr val="0E0E0E"/>
                </a:solidFill>
                <a:effectLst/>
                <a:latin typeface=".SF NS"/>
              </a:rPr>
              <a:t>• The missingness is not systematically related to any other variables, whether observed or unobserved.</a:t>
            </a:r>
          </a:p>
          <a:p>
            <a:endParaRPr lang="en-US" dirty="0">
              <a:solidFill>
                <a:srgbClr val="0E0E0E"/>
              </a:solidFill>
              <a:effectLst/>
              <a:latin typeface=".SF NS"/>
            </a:endParaRPr>
          </a:p>
          <a:p>
            <a:r>
              <a:rPr lang="en-US" b="1" dirty="0">
                <a:solidFill>
                  <a:srgbClr val="0E0E0E"/>
                </a:solidFill>
                <a:effectLst/>
                <a:latin typeface=".SF NS"/>
              </a:rPr>
              <a:t>Implications: </a:t>
            </a:r>
            <a:r>
              <a:rPr lang="en-US" dirty="0">
                <a:solidFill>
                  <a:srgbClr val="0E0E0E"/>
                </a:solidFill>
                <a:effectLst/>
                <a:latin typeface=".SF NS"/>
              </a:rPr>
              <a:t>If data are MCAR, the missing data are a random subset of the whole dataset, and analyses on the complete data should not introduce bias, though it may reduce statistical power due to the smaller sample size.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algn="l"/>
            <a:endParaRPr lang="en-US" b="0" i="0" dirty="0">
              <a:solidFill>
                <a:srgbClr val="242424"/>
              </a:solidFill>
              <a:effectLst/>
              <a:latin typeface="source-serif-pro"/>
            </a:endParaRPr>
          </a:p>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11</a:t>
            </a:fld>
            <a:endParaRPr lang="en-US"/>
          </a:p>
        </p:txBody>
      </p:sp>
    </p:spTree>
    <p:extLst>
      <p:ext uri="{BB962C8B-B14F-4D97-AF65-F5344CB8AC3E}">
        <p14:creationId xmlns:p14="http://schemas.microsoft.com/office/powerpoint/2010/main" val="3138267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A0DBCB-C678-4B97-7E54-40A060D333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F9A102-23D1-4C2D-E2B6-221FE1CB5832}"/>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17DBB6BB-6F42-D391-6B85-F8B6A28C5CBF}"/>
              </a:ext>
            </a:extLst>
          </p:cNvPr>
          <p:cNvSpPr>
            <a:spLocks noGrp="1"/>
          </p:cNvSpPr>
          <p:nvPr>
            <p:ph type="body" idx="1"/>
          </p:nvPr>
        </p:nvSpPr>
        <p:spPr/>
        <p:txBody>
          <a:bodyPr/>
          <a:lstStyle/>
          <a:p>
            <a:r>
              <a:rPr lang="en-US" dirty="0"/>
              <a:t>In the </a:t>
            </a:r>
            <a:r>
              <a:rPr lang="en-US" b="1" dirty="0"/>
              <a:t>WWII RAF airplane bullet holes example</a:t>
            </a:r>
            <a:r>
              <a:rPr lang="en-US" dirty="0"/>
              <a:t>, the missingness was </a:t>
            </a:r>
            <a:r>
              <a:rPr lang="en-US" b="1" dirty="0"/>
              <a:t>Missing Not at Random (MNAR)</a:t>
            </a:r>
            <a:r>
              <a:rPr lang="en-US" dirty="0"/>
              <a:t>.</a:t>
            </a:r>
          </a:p>
          <a:p>
            <a:br>
              <a:rPr lang="en-US" dirty="0"/>
            </a:br>
            <a:r>
              <a:rPr lang="en-US" dirty="0"/>
              <a:t>Here’s why:</a:t>
            </a:r>
          </a:p>
          <a:p>
            <a:r>
              <a:rPr lang="en-US" dirty="0"/>
              <a:t>Analysts saw bullet holes concentrated in certain parts of planes returning from missions.</a:t>
            </a:r>
          </a:p>
          <a:p>
            <a:r>
              <a:rPr lang="en-US" dirty="0"/>
              <a:t>But the data was </a:t>
            </a:r>
            <a:r>
              <a:rPr lang="en-US" b="1" dirty="0"/>
              <a:t>missing information about planes that did not return</a:t>
            </a:r>
            <a:r>
              <a:rPr lang="en-US" dirty="0"/>
              <a:t> (i.e., those that were shot down).</a:t>
            </a:r>
          </a:p>
          <a:p>
            <a:r>
              <a:rPr lang="en-US" dirty="0"/>
              <a:t>The absence of bullet holes in certain areas (like the engines) was not random—it was directly tied to whether the plane survived.</a:t>
            </a:r>
          </a:p>
          <a:p>
            <a:br>
              <a:rPr lang="en-US" dirty="0"/>
            </a:br>
            <a:endParaRPr lang="en-US" dirty="0"/>
          </a:p>
          <a:p>
            <a:r>
              <a:rPr lang="en-US" dirty="0"/>
              <a:t>👉 This is </a:t>
            </a:r>
            <a:r>
              <a:rPr lang="en-US" b="1" dirty="0"/>
              <a:t>MNAR</a:t>
            </a:r>
            <a:r>
              <a:rPr lang="en-US" dirty="0"/>
              <a:t>, because the missing data mechanism depends on the </a:t>
            </a:r>
            <a:r>
              <a:rPr lang="en-US" i="1" dirty="0"/>
              <a:t>unobserved outcome itself</a:t>
            </a:r>
            <a:r>
              <a:rPr lang="en-US" dirty="0"/>
              <a:t> (planes destroyed in combat).</a:t>
            </a:r>
          </a:p>
          <a:p>
            <a:endParaRPr lang="en-US" dirty="0"/>
          </a:p>
        </p:txBody>
      </p:sp>
      <p:sp>
        <p:nvSpPr>
          <p:cNvPr id="4" name="Slide Number Placeholder 3">
            <a:extLst>
              <a:ext uri="{FF2B5EF4-FFF2-40B4-BE49-F238E27FC236}">
                <a16:creationId xmlns:a16="http://schemas.microsoft.com/office/drawing/2014/main" id="{D766DA8B-6FB5-3BCC-C9DF-23E1930E9D7C}"/>
              </a:ext>
            </a:extLst>
          </p:cNvPr>
          <p:cNvSpPr>
            <a:spLocks noGrp="1"/>
          </p:cNvSpPr>
          <p:nvPr>
            <p:ph type="sldNum" sz="quarter" idx="5"/>
          </p:nvPr>
        </p:nvSpPr>
        <p:spPr/>
        <p:txBody>
          <a:bodyPr/>
          <a:lstStyle/>
          <a:p>
            <a:fld id="{E55DEEBF-2505-4DC8-86E0-258042D38081}" type="slidenum">
              <a:rPr lang="en-US" smtClean="0"/>
              <a:t>12</a:t>
            </a:fld>
            <a:endParaRPr lang="en-US"/>
          </a:p>
        </p:txBody>
      </p:sp>
    </p:spTree>
    <p:extLst>
      <p:ext uri="{BB962C8B-B14F-4D97-AF65-F5344CB8AC3E}">
        <p14:creationId xmlns:p14="http://schemas.microsoft.com/office/powerpoint/2010/main" val="2598990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A0A5C-12A7-C473-6DB4-652B33699D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6E8483-E3FD-3E2C-EC2E-3D69D00B7003}"/>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89C5573E-663B-4426-1E37-E8C49E8E826C}"/>
              </a:ext>
            </a:extLst>
          </p:cNvPr>
          <p:cNvSpPr>
            <a:spLocks noGrp="1"/>
          </p:cNvSpPr>
          <p:nvPr>
            <p:ph type="body" idx="1"/>
          </p:nvPr>
        </p:nvSpPr>
        <p:spPr/>
        <p:txBody>
          <a:bodyPr/>
          <a:lstStyle/>
          <a:p>
            <a:r>
              <a:rPr lang="en-US" b="1" dirty="0"/>
              <a:t>🔎 Why MAR is easier than MNAR</a:t>
            </a:r>
          </a:p>
          <a:p>
            <a:r>
              <a:rPr lang="en-US" dirty="0"/>
              <a:t>In </a:t>
            </a:r>
            <a:r>
              <a:rPr lang="en-US" b="1" dirty="0"/>
              <a:t>MAR</a:t>
            </a:r>
            <a:r>
              <a:rPr lang="en-US" dirty="0"/>
              <a:t> (e.g., younger patients less likely to get cholesterol tests), the missingness depends on </a:t>
            </a:r>
            <a:r>
              <a:rPr lang="en-US" i="1" dirty="0"/>
              <a:t>observed</a:t>
            </a:r>
            <a:r>
              <a:rPr lang="en-US" dirty="0"/>
              <a:t> variables (Age). You can use those variables in your model or imputation and recover unbiased estimates.</a:t>
            </a:r>
          </a:p>
          <a:p>
            <a:r>
              <a:rPr lang="en-US" dirty="0"/>
              <a:t>In </a:t>
            </a:r>
            <a:r>
              <a:rPr lang="en-US" b="1" dirty="0"/>
              <a:t>MNAR</a:t>
            </a:r>
            <a:r>
              <a:rPr lang="en-US" dirty="0"/>
              <a:t> (e.g., patients with </a:t>
            </a:r>
            <a:r>
              <a:rPr lang="en-US" i="1" dirty="0"/>
              <a:t>high cholesterol</a:t>
            </a:r>
            <a:r>
              <a:rPr lang="en-US" dirty="0"/>
              <a:t> are more likely to hide results), the missingness depends on the </a:t>
            </a:r>
            <a:r>
              <a:rPr lang="en-US" i="1" dirty="0"/>
              <a:t>unobserved value itself</a:t>
            </a:r>
            <a:r>
              <a:rPr lang="en-US" dirty="0"/>
              <a:t>. You can’t just “control” for another variable—you’re missing the very thing you need.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r>
              <a:rPr lang="en-US" b="1" dirty="0"/>
              <a:t>🛠️ How to handle MNAR</a:t>
            </a:r>
          </a:p>
          <a:p>
            <a:br>
              <a:rPr lang="en-US" dirty="0"/>
            </a:br>
            <a:endParaRPr lang="en-US" dirty="0"/>
          </a:p>
          <a:p>
            <a:r>
              <a:rPr lang="en-US" dirty="0"/>
              <a:t>There’s no single fix, but here are standard approaches:</a:t>
            </a:r>
          </a:p>
          <a:p>
            <a:br>
              <a:rPr lang="en-US" dirty="0"/>
            </a:br>
            <a:endParaRPr lang="en-US" dirty="0"/>
          </a:p>
          <a:p>
            <a:r>
              <a:rPr lang="en-US" b="1" dirty="0"/>
              <a:t>1. </a:t>
            </a:r>
          </a:p>
          <a:p>
            <a:r>
              <a:rPr lang="en-US" b="1" dirty="0"/>
              <a:t>Selection Models (Heckman Correction)</a:t>
            </a:r>
          </a:p>
          <a:p>
            <a:r>
              <a:rPr lang="en-US" dirty="0"/>
              <a:t>Common in economics.</a:t>
            </a:r>
          </a:p>
          <a:p>
            <a:r>
              <a:rPr lang="en-US" dirty="0"/>
              <a:t>Idea: jointly model the </a:t>
            </a:r>
            <a:r>
              <a:rPr lang="en-US" i="1" dirty="0"/>
              <a:t>outcome</a:t>
            </a:r>
            <a:r>
              <a:rPr lang="en-US" dirty="0"/>
              <a:t> (e.g., cholesterol) </a:t>
            </a:r>
            <a:r>
              <a:rPr lang="en-US" b="1" dirty="0"/>
              <a:t>and</a:t>
            </a:r>
            <a:r>
              <a:rPr lang="en-US" dirty="0"/>
              <a:t> the </a:t>
            </a:r>
            <a:r>
              <a:rPr lang="en-US" i="1" dirty="0"/>
              <a:t>selection process</a:t>
            </a:r>
            <a:r>
              <a:rPr lang="en-US" dirty="0"/>
              <a:t> (probability of reporting).</a:t>
            </a:r>
          </a:p>
          <a:p>
            <a:r>
              <a:rPr lang="en-US" dirty="0"/>
              <a:t>Example: In wages studies, low-income individuals may not report earnings. Heckman’s two-step model estimates the wage equation and the reporting probability equation simultaneously to correct the bias.</a:t>
            </a:r>
          </a:p>
          <a:p>
            <a:br>
              <a:rPr lang="en-US" dirty="0"/>
            </a:br>
            <a:endParaRPr lang="en-US" dirty="0"/>
          </a:p>
          <a:p>
            <a:r>
              <a:rPr lang="en-US" b="1" dirty="0"/>
              <a:t>2. </a:t>
            </a:r>
          </a:p>
          <a:p>
            <a:r>
              <a:rPr lang="en-US" b="1" dirty="0"/>
              <a:t>Pattern-Mixture Models</a:t>
            </a:r>
          </a:p>
          <a:p>
            <a:r>
              <a:rPr lang="en-US" dirty="0"/>
              <a:t>Model the data distribution separately for different missingness patterns.</a:t>
            </a:r>
          </a:p>
          <a:p>
            <a:r>
              <a:rPr lang="en-US" dirty="0"/>
              <a:t>Example: Split patients into “reported cholesterol” vs. “did not report.” You then assume or estimate how the unreported group differs (e.g., on average +30 mg/dL higher).</a:t>
            </a:r>
          </a:p>
          <a:p>
            <a:br>
              <a:rPr lang="en-US" dirty="0"/>
            </a:br>
            <a:endParaRPr lang="en-US" dirty="0"/>
          </a:p>
          <a:p>
            <a:r>
              <a:rPr lang="en-US" b="1" dirty="0"/>
              <a:t>3. </a:t>
            </a:r>
          </a:p>
          <a:p>
            <a:r>
              <a:rPr lang="en-US" b="1" dirty="0"/>
              <a:t>Sensitivity Analysis</a:t>
            </a:r>
          </a:p>
          <a:p>
            <a:r>
              <a:rPr lang="en-US" dirty="0"/>
              <a:t>Often, you can’t know the true missingness mechanism. Instead, you run models under different assumptions.</a:t>
            </a:r>
          </a:p>
          <a:p>
            <a:r>
              <a:rPr lang="en-US" dirty="0"/>
              <a:t>Example: Assume unreported cholesterol is 10, 20, or 30 mg/dL higher than observed cases, and check how results change.</a:t>
            </a:r>
          </a:p>
          <a:p>
            <a:br>
              <a:rPr lang="en-US" dirty="0"/>
            </a:br>
            <a:endParaRPr lang="en-US" dirty="0"/>
          </a:p>
          <a:p>
            <a:r>
              <a:rPr lang="en-US" b="1" dirty="0"/>
              <a:t>4. </a:t>
            </a:r>
          </a:p>
          <a:p>
            <a:r>
              <a:rPr lang="en-US" b="1" dirty="0"/>
              <a:t>Collect Auxiliary Data</a:t>
            </a:r>
          </a:p>
          <a:p>
            <a:r>
              <a:rPr lang="en-US" dirty="0"/>
              <a:t>Sometimes the best solution is to design data collection to reduce MNAR.</a:t>
            </a:r>
          </a:p>
          <a:p>
            <a:r>
              <a:rPr lang="en-US" dirty="0"/>
              <a:t>Example: Instead of relying on self-reported cholesterol, require lab measurements (so patients can’t selectively hide values).</a:t>
            </a:r>
          </a:p>
          <a:p>
            <a:br>
              <a:rPr lang="en-US" dirty="0"/>
            </a:br>
            <a:endParaRPr lang="en-US" dirty="0"/>
          </a:p>
          <a:p>
            <a:r>
              <a:rPr lang="en-US" b="1" dirty="0"/>
              <a:t>✅ Example Walkthrough</a:t>
            </a:r>
          </a:p>
          <a:p>
            <a:br>
              <a:rPr lang="en-US" dirty="0"/>
            </a:br>
            <a:endParaRPr lang="en-US" dirty="0"/>
          </a:p>
          <a:p>
            <a:r>
              <a:rPr lang="en-US" dirty="0"/>
              <a:t>Imagine a study of patient </a:t>
            </a:r>
            <a:r>
              <a:rPr lang="en-US" b="1" dirty="0"/>
              <a:t>income</a:t>
            </a:r>
            <a:r>
              <a:rPr lang="en-US" dirty="0"/>
              <a:t>:</a:t>
            </a:r>
          </a:p>
          <a:p>
            <a:r>
              <a:rPr lang="en-US" dirty="0"/>
              <a:t>Missingness: people with very low incomes are less likely to disclose.</a:t>
            </a:r>
          </a:p>
          <a:p>
            <a:r>
              <a:rPr lang="en-US" dirty="0"/>
              <a:t>If you compute mean income only on the disclosed group → biased upward.</a:t>
            </a:r>
          </a:p>
          <a:p>
            <a:br>
              <a:rPr lang="en-US" dirty="0"/>
            </a:br>
            <a:endParaRPr lang="en-US" dirty="0"/>
          </a:p>
          <a:p>
            <a:r>
              <a:rPr lang="en-US" b="1" dirty="0"/>
              <a:t>Fix with Heckman model:</a:t>
            </a:r>
            <a:endParaRPr lang="en-US" dirty="0"/>
          </a:p>
          <a:p>
            <a:r>
              <a:rPr lang="en-US" b="1" dirty="0"/>
              <a:t>Step 1:</a:t>
            </a:r>
            <a:r>
              <a:rPr lang="en-US" dirty="0"/>
              <a:t> Estimate probability of reporting income (selection equation) using variables like education, age, employment status.</a:t>
            </a:r>
          </a:p>
          <a:p>
            <a:r>
              <a:rPr lang="en-US" b="1" dirty="0"/>
              <a:t>Step 2:</a:t>
            </a:r>
            <a:r>
              <a:rPr lang="en-US" dirty="0"/>
              <a:t> Correct the income regression with an adjustment term (“inverse Mills ratio”) from step 1.</a:t>
            </a:r>
          </a:p>
          <a:p>
            <a:r>
              <a:rPr lang="en-US" dirty="0"/>
              <a:t>The final adjusted mean income accounts for the fact that low-income people systematically drop out.</a:t>
            </a:r>
          </a:p>
          <a:p>
            <a:br>
              <a:rPr lang="en-US" dirty="0"/>
            </a:br>
            <a:endParaRPr lang="en-US" dirty="0"/>
          </a:p>
          <a:p>
            <a:r>
              <a:rPr lang="en-US" dirty="0"/>
              <a:t>⚠️ </a:t>
            </a:r>
            <a:r>
              <a:rPr lang="en-US" b="1" dirty="0"/>
              <a:t>Key takeaway</a:t>
            </a:r>
            <a:r>
              <a:rPr lang="en-US" dirty="0"/>
              <a:t>: With MNAR, you must </a:t>
            </a:r>
            <a:r>
              <a:rPr lang="en-US" i="1" dirty="0"/>
              <a:t>explicitly model</a:t>
            </a:r>
            <a:r>
              <a:rPr lang="en-US" dirty="0"/>
              <a:t> why data is missing or make plausible assumptions about the missing values. Otherwise, the bias remains hidden.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0E0E0E"/>
                </a:solidFill>
                <a:effectLst/>
                <a:latin typeface=".SF NS"/>
              </a:rPr>
              <a:t>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rgbClr val="0E0E0E"/>
              </a:solidFill>
              <a:effectLst/>
              <a:latin typeface=".SF NS"/>
            </a:endParaRPr>
          </a:p>
          <a:p>
            <a:pPr algn="l"/>
            <a:endParaRPr lang="en-US" b="0" i="0" dirty="0">
              <a:solidFill>
                <a:srgbClr val="242424"/>
              </a:solidFill>
              <a:effectLst/>
              <a:latin typeface="source-serif-pro"/>
            </a:endParaRPr>
          </a:p>
          <a:p>
            <a:endParaRPr lang="en-US" dirty="0"/>
          </a:p>
        </p:txBody>
      </p:sp>
      <p:sp>
        <p:nvSpPr>
          <p:cNvPr id="4" name="Slide Number Placeholder 3">
            <a:extLst>
              <a:ext uri="{FF2B5EF4-FFF2-40B4-BE49-F238E27FC236}">
                <a16:creationId xmlns:a16="http://schemas.microsoft.com/office/drawing/2014/main" id="{50C620E6-A1ED-13F4-7031-EBC2DE0EE0D3}"/>
              </a:ext>
            </a:extLst>
          </p:cNvPr>
          <p:cNvSpPr>
            <a:spLocks noGrp="1"/>
          </p:cNvSpPr>
          <p:nvPr>
            <p:ph type="sldNum" sz="quarter" idx="5"/>
          </p:nvPr>
        </p:nvSpPr>
        <p:spPr/>
        <p:txBody>
          <a:bodyPr/>
          <a:lstStyle/>
          <a:p>
            <a:fld id="{E55DEEBF-2505-4DC8-86E0-258042D38081}" type="slidenum">
              <a:rPr lang="en-US" smtClean="0"/>
              <a:t>13</a:t>
            </a:fld>
            <a:endParaRPr lang="en-US"/>
          </a:p>
        </p:txBody>
      </p:sp>
    </p:spTree>
    <p:extLst>
      <p:ext uri="{BB962C8B-B14F-4D97-AF65-F5344CB8AC3E}">
        <p14:creationId xmlns:p14="http://schemas.microsoft.com/office/powerpoint/2010/main" val="3407250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r>
              <a:rPr lang="en-US" b="1" dirty="0">
                <a:solidFill>
                  <a:srgbClr val="0E0E0E"/>
                </a:solidFill>
                <a:effectLst/>
                <a:latin typeface=".SF NS"/>
              </a:rPr>
              <a:t>1. Which of the following best defines “Missing Completely at Random” (MCAR)?</a:t>
            </a:r>
            <a:endParaRPr lang="en-US" dirty="0">
              <a:solidFill>
                <a:srgbClr val="0E0E0E"/>
              </a:solidFill>
              <a:effectLst/>
              <a:latin typeface=".SF NS"/>
            </a:endParaRPr>
          </a:p>
          <a:p>
            <a:r>
              <a:rPr lang="en-US" b="1" dirty="0">
                <a:solidFill>
                  <a:srgbClr val="0E0E0E"/>
                </a:solidFill>
                <a:effectLst/>
                <a:latin typeface=".SF NS"/>
              </a:rPr>
              <a:t>Answer: c) The missingness is unrelated to both observed and missing data.</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2. In which of the following scenarios is data considered “Missing Not at Random” (MNAR)?</a:t>
            </a:r>
            <a:endParaRPr lang="en-US" dirty="0">
              <a:solidFill>
                <a:srgbClr val="0E0E0E"/>
              </a:solidFill>
              <a:effectLst/>
              <a:latin typeface=".SF NS"/>
            </a:endParaRPr>
          </a:p>
          <a:p>
            <a:r>
              <a:rPr lang="en-US" b="1" dirty="0">
                <a:solidFill>
                  <a:srgbClr val="0E0E0E"/>
                </a:solidFill>
                <a:effectLst/>
                <a:latin typeface=".SF NS"/>
              </a:rPr>
              <a:t>Answer: b) Patients with higher incomes are less likely to report their income.</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3. Which type of missing data is easiest to handle without introducing bias in analyses?</a:t>
            </a:r>
            <a:endParaRPr lang="en-US" dirty="0">
              <a:solidFill>
                <a:srgbClr val="0E0E0E"/>
              </a:solidFill>
              <a:effectLst/>
              <a:latin typeface=".SF NS"/>
            </a:endParaRPr>
          </a:p>
          <a:p>
            <a:r>
              <a:rPr lang="en-US" b="1" dirty="0">
                <a:solidFill>
                  <a:srgbClr val="0E0E0E"/>
                </a:solidFill>
                <a:effectLst/>
                <a:latin typeface=".SF NS"/>
              </a:rPr>
              <a:t>Answer: b) Missing Completely at Random (MCAR)</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4. Which of the following is true about “Missing at Random” (MAR)?</a:t>
            </a:r>
            <a:endParaRPr lang="en-US" dirty="0">
              <a:solidFill>
                <a:srgbClr val="0E0E0E"/>
              </a:solidFill>
              <a:effectLst/>
              <a:latin typeface=".SF NS"/>
            </a:endParaRPr>
          </a:p>
          <a:p>
            <a:r>
              <a:rPr lang="en-US" b="1" dirty="0">
                <a:solidFill>
                  <a:srgbClr val="0E0E0E"/>
                </a:solidFill>
                <a:effectLst/>
                <a:latin typeface=".SF NS"/>
              </a:rPr>
              <a:t>Answer: c) Missingness is related to observed variables but not the missing data itself.</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5. Which of the following techniques can help handle data that is “Missing at Random” (MAR)?</a:t>
            </a:r>
            <a:endParaRPr lang="en-US" dirty="0">
              <a:solidFill>
                <a:srgbClr val="0E0E0E"/>
              </a:solidFill>
              <a:effectLst/>
              <a:latin typeface=".SF NS"/>
            </a:endParaRPr>
          </a:p>
          <a:p>
            <a:r>
              <a:rPr lang="en-US" b="1" dirty="0">
                <a:solidFill>
                  <a:srgbClr val="0E0E0E"/>
                </a:solidFill>
                <a:effectLst/>
                <a:latin typeface=".SF NS"/>
              </a:rPr>
              <a:t>Answer: b) Imputing missing values based on observed variables.</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True/False Questions:</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6. If data is Missing Completely at Random (MCAR), removing missing data points will not introduce bias.</a:t>
            </a:r>
            <a:endParaRPr lang="en-US" dirty="0">
              <a:solidFill>
                <a:srgbClr val="0E0E0E"/>
              </a:solidFill>
              <a:effectLst/>
              <a:latin typeface=".SF NS"/>
            </a:endParaRPr>
          </a:p>
          <a:p>
            <a:r>
              <a:rPr lang="en-US" b="1" dirty="0">
                <a:solidFill>
                  <a:srgbClr val="0E0E0E"/>
                </a:solidFill>
                <a:effectLst/>
                <a:latin typeface=".SF NS"/>
              </a:rPr>
              <a:t>Answer: True</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7. Data that is Missing Not at Random (MNAR) can be safely ignored without any effect on the analysis.</a:t>
            </a:r>
            <a:endParaRPr lang="en-US" dirty="0">
              <a:solidFill>
                <a:srgbClr val="0E0E0E"/>
              </a:solidFill>
              <a:effectLst/>
              <a:latin typeface=".SF NS"/>
            </a:endParaRPr>
          </a:p>
          <a:p>
            <a:r>
              <a:rPr lang="en-US" b="1" dirty="0">
                <a:solidFill>
                  <a:srgbClr val="0E0E0E"/>
                </a:solidFill>
                <a:effectLst/>
                <a:latin typeface=".SF NS"/>
              </a:rPr>
              <a:t>Answer: False</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8. Missing at Random (MAR) means the missingness is related to the unobserved, missing data itself.</a:t>
            </a:r>
            <a:endParaRPr lang="en-US" dirty="0">
              <a:solidFill>
                <a:srgbClr val="0E0E0E"/>
              </a:solidFill>
              <a:effectLst/>
              <a:latin typeface=".SF NS"/>
            </a:endParaRPr>
          </a:p>
          <a:p>
            <a:r>
              <a:rPr lang="en-US" b="1" dirty="0">
                <a:solidFill>
                  <a:srgbClr val="0E0E0E"/>
                </a:solidFill>
                <a:effectLst/>
                <a:latin typeface=".SF NS"/>
              </a:rPr>
              <a:t>Answer: False</a:t>
            </a:r>
            <a:endParaRPr lang="en-US" dirty="0">
              <a:solidFill>
                <a:srgbClr val="0E0E0E"/>
              </a:solidFill>
              <a:effectLst/>
              <a:latin typeface=".SF NS"/>
            </a:endParaRPr>
          </a:p>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15</a:t>
            </a:fld>
            <a:endParaRPr lang="en-US"/>
          </a:p>
        </p:txBody>
      </p:sp>
    </p:spTree>
    <p:extLst>
      <p:ext uri="{BB962C8B-B14F-4D97-AF65-F5344CB8AC3E}">
        <p14:creationId xmlns:p14="http://schemas.microsoft.com/office/powerpoint/2010/main" val="1954101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US"/>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19</a:t>
            </a:fld>
            <a:endParaRPr lang="en-US"/>
          </a:p>
        </p:txBody>
      </p:sp>
    </p:spTree>
    <p:extLst>
      <p:ext uri="{BB962C8B-B14F-4D97-AF65-F5344CB8AC3E}">
        <p14:creationId xmlns:p14="http://schemas.microsoft.com/office/powerpoint/2010/main" val="10218303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D98CCF-F8CD-F901-3B27-338AF70669D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77C59A-3501-B4C7-3F87-9777AFCD6265}"/>
              </a:ext>
            </a:extLst>
          </p:cNvPr>
          <p:cNvSpPr>
            <a:spLocks noGrp="1" noRot="1" noChangeAspect="1"/>
          </p:cNvSpPr>
          <p:nvPr>
            <p:ph type="sldImg"/>
          </p:nvPr>
        </p:nvSpPr>
        <p:spPr/>
        <p:txBody>
          <a:bodyPr/>
          <a:lstStyle/>
          <a:p>
            <a:endParaRPr lang="en-US"/>
          </a:p>
        </p:txBody>
      </p:sp>
      <p:sp>
        <p:nvSpPr>
          <p:cNvPr id="3" name="Notes Placeholder 2">
            <a:extLst>
              <a:ext uri="{FF2B5EF4-FFF2-40B4-BE49-F238E27FC236}">
                <a16:creationId xmlns:a16="http://schemas.microsoft.com/office/drawing/2014/main" id="{C469F972-03E5-CBC3-1D72-C127A08A038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160030C-B8D5-9053-2789-39FE111F638D}"/>
              </a:ext>
            </a:extLst>
          </p:cNvPr>
          <p:cNvSpPr>
            <a:spLocks noGrp="1"/>
          </p:cNvSpPr>
          <p:nvPr>
            <p:ph type="sldNum" sz="quarter" idx="5"/>
          </p:nvPr>
        </p:nvSpPr>
        <p:spPr/>
        <p:txBody>
          <a:bodyPr/>
          <a:lstStyle/>
          <a:p>
            <a:fld id="{E55DEEBF-2505-4DC8-86E0-258042D38081}" type="slidenum">
              <a:rPr lang="en-US" smtClean="0"/>
              <a:t>20</a:t>
            </a:fld>
            <a:endParaRPr lang="en-US"/>
          </a:p>
        </p:txBody>
      </p:sp>
    </p:spTree>
    <p:extLst>
      <p:ext uri="{BB962C8B-B14F-4D97-AF65-F5344CB8AC3E}">
        <p14:creationId xmlns:p14="http://schemas.microsoft.com/office/powerpoint/2010/main" val="2995736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DEE9C35B-7FCA-4820-96CF-7A07428D141B}" type="datetime1">
              <a:rPr lang="en-US" smtClean="0"/>
              <a:t>9/30/2025</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961D6-EA4B-4BC1-9368-58B3B3DFB6E4}" type="datetime1">
              <a:rPr lang="en-US" smtClean="0"/>
              <a:t>9/30/2025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4E1ACD8E-F0B7-4458-9AAA-2644029419D2}" type="datetime1">
              <a:rPr lang="en-US" smtClean="0"/>
              <a:t>9/30/2025</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50174"/>
          </a:xfrm>
        </p:spPr>
        <p:txBody>
          <a:bodyPr/>
          <a:lstStyle/>
          <a:p>
            <a:r>
              <a:rPr lang="en-US" dirty="0"/>
              <a:t>Click to edit Master title style</a:t>
            </a:r>
          </a:p>
        </p:txBody>
      </p:sp>
      <p:sp>
        <p:nvSpPr>
          <p:cNvPr id="3" name="Content Placeholder 2"/>
          <p:cNvSpPr>
            <a:spLocks noGrp="1"/>
          </p:cNvSpPr>
          <p:nvPr>
            <p:ph idx="1"/>
          </p:nvPr>
        </p:nvSpPr>
        <p:spPr>
          <a:xfrm>
            <a:off x="581192" y="1451113"/>
            <a:ext cx="11029615" cy="45242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F48E4058-D781-4C6C-9684-F447CF6B3601}" type="datetime1">
              <a:rPr lang="en-US" smtClean="0"/>
              <a:t>9/30/2025</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479871FE-B239-4808-9BEE-61F89448C14F}" type="datetime1">
              <a:rPr lang="en-US" smtClean="0"/>
              <a:t>9/30/2025</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AAC05C-234E-4136-8C47-FF654E6B6864}" type="datetime1">
              <a:rPr lang="en-US" smtClean="0"/>
              <a:t>9/30/2025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48C090-6300-4200-964F-EFF219631C6A}" type="datetime1">
              <a:rPr lang="en-US" smtClean="0"/>
              <a:t>9/30/2025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BF502E-6B8C-467A-9787-57A79BACE203}" type="datetime1">
              <a:rPr lang="en-US" smtClean="0"/>
              <a:t>9/30/2025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71B64B-9CED-4E9E-BAE2-62F9B08AE730}" type="datetime1">
              <a:rPr lang="en-US" smtClean="0"/>
              <a:t>9/30/2025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A1915E85-D6A4-47BE-BA72-24FFAE6BFC33}" type="datetime1">
              <a:rPr lang="en-US" smtClean="0"/>
              <a:t>9/30/2025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5F91AE-E540-456F-BDA6-6972932B32A8}" type="datetime1">
              <a:rPr lang="en-US" smtClean="0"/>
              <a:t>9/30/2025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099F8ABD-A758-48A5-999C-085808217707}" type="datetime1">
              <a:rPr lang="en-US" smtClean="0"/>
              <a:t>9/30/2025</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 name="Picture 6">
            <a:extLst>
              <a:ext uri="{FF2B5EF4-FFF2-40B4-BE49-F238E27FC236}">
                <a16:creationId xmlns:a16="http://schemas.microsoft.com/office/drawing/2014/main" id="{6176680F-15D4-6415-D4A1-498D4EEE20AD}"/>
              </a:ext>
            </a:extLst>
          </p:cNvPr>
          <p:cNvPicPr>
            <a:picLocks noChangeAspect="1"/>
          </p:cNvPicPr>
          <p:nvPr userDrawn="1"/>
        </p:nvPicPr>
        <p:blipFill>
          <a:blip r:embed="rId13"/>
          <a:stretch>
            <a:fillRect/>
          </a:stretch>
        </p:blipFill>
        <p:spPr>
          <a:xfrm>
            <a:off x="10473306" y="5930473"/>
            <a:ext cx="1354843" cy="539148"/>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30">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Rectangle 32">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11" name="Picture 10" descr="A group of people working in an office&#10;&#10;AI-generated content may be incorrect.">
            <a:extLst>
              <a:ext uri="{FF2B5EF4-FFF2-40B4-BE49-F238E27FC236}">
                <a16:creationId xmlns:a16="http://schemas.microsoft.com/office/drawing/2014/main" id="{428204CD-4C83-0B96-983D-AB72B24424EC}"/>
              </a:ext>
            </a:extLst>
          </p:cNvPr>
          <p:cNvPicPr>
            <a:picLocks noChangeAspect="1"/>
          </p:cNvPicPr>
          <p:nvPr/>
        </p:nvPicPr>
        <p:blipFill>
          <a:blip r:embed="rId3"/>
          <a:srcRect t="26792" b="16959"/>
          <a:stretch>
            <a:fillRect/>
          </a:stretch>
        </p:blipFill>
        <p:spPr>
          <a:xfrm>
            <a:off x="20" y="10"/>
            <a:ext cx="12191980" cy="6857990"/>
          </a:xfrm>
          <a:prstGeom prst="rect">
            <a:avLst/>
          </a:prstGeom>
        </p:spPr>
      </p:pic>
      <p:sp>
        <p:nvSpPr>
          <p:cNvPr id="4" name="Slide Number Placeholder 3">
            <a:extLst>
              <a:ext uri="{FF2B5EF4-FFF2-40B4-BE49-F238E27FC236}">
                <a16:creationId xmlns:a16="http://schemas.microsoft.com/office/drawing/2014/main" id="{2730B3D2-FD38-A7BB-DC2A-EB731DCD06A0}"/>
              </a:ext>
            </a:extLst>
          </p:cNvPr>
          <p:cNvSpPr>
            <a:spLocks noGrp="1"/>
          </p:cNvSpPr>
          <p:nvPr>
            <p:ph type="sldNum" sz="quarter" idx="12"/>
          </p:nvPr>
        </p:nvSpPr>
        <p:spPr>
          <a:xfrm>
            <a:off x="10558300" y="6423914"/>
            <a:ext cx="1052510" cy="365125"/>
          </a:xfrm>
        </p:spPr>
        <p:txBody>
          <a:bodyPr vert="horz" lIns="91440" tIns="45720" rIns="91440" bIns="45720" rtlCol="0" anchor="ctr">
            <a:normAutofit/>
          </a:bodyPr>
          <a:lstStyle/>
          <a:p>
            <a:pPr defTabSz="457200">
              <a:spcAft>
                <a:spcPts val="600"/>
              </a:spcAft>
            </a:pPr>
            <a:fld id="{3A98EE3D-8CD1-4C3F-BD1C-C98C9596463C}" type="slidenum">
              <a:rPr lang="en-US">
                <a:solidFill>
                  <a:srgbClr val="FFFFFF"/>
                </a:solidFill>
              </a:rPr>
              <a:pPr defTabSz="457200">
                <a:spcAft>
                  <a:spcPts val="600"/>
                </a:spcAft>
              </a:pPr>
              <a:t>1</a:t>
            </a:fld>
            <a:endParaRPr lang="en-US">
              <a:solidFill>
                <a:srgbClr val="FFFFFF"/>
              </a:solidFill>
            </a:endParaRPr>
          </a:p>
        </p:txBody>
      </p:sp>
      <p:sp>
        <p:nvSpPr>
          <p:cNvPr id="5" name="AutoShape 2">
            <a:extLst>
              <a:ext uri="{FF2B5EF4-FFF2-40B4-BE49-F238E27FC236}">
                <a16:creationId xmlns:a16="http://schemas.microsoft.com/office/drawing/2014/main" id="{CDC006F7-709C-C87C-858A-4C3B52A1794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TextBox 11">
            <a:extLst>
              <a:ext uri="{FF2B5EF4-FFF2-40B4-BE49-F238E27FC236}">
                <a16:creationId xmlns:a16="http://schemas.microsoft.com/office/drawing/2014/main" id="{7FA4D5A4-A7F2-F856-7974-0E9B6C4013DF}"/>
              </a:ext>
            </a:extLst>
          </p:cNvPr>
          <p:cNvSpPr txBox="1"/>
          <p:nvPr/>
        </p:nvSpPr>
        <p:spPr>
          <a:xfrm>
            <a:off x="2778075" y="3013501"/>
            <a:ext cx="7551173" cy="830997"/>
          </a:xfrm>
          <a:prstGeom prst="rect">
            <a:avLst/>
          </a:prstGeom>
          <a:solidFill>
            <a:schemeClr val="tx2">
              <a:alpha val="46927"/>
            </a:schemeClr>
          </a:solidFill>
        </p:spPr>
        <p:txBody>
          <a:bodyPr wrap="square" rtlCol="0">
            <a:spAutoFit/>
          </a:bodyPr>
          <a:lstStyle/>
          <a:p>
            <a:pPr algn="ctr"/>
            <a:r>
              <a:rPr lang="en-US" sz="4800" dirty="0">
                <a:solidFill>
                  <a:schemeClr val="bg1"/>
                </a:solidFill>
                <a:latin typeface="+mj-lt"/>
              </a:rPr>
              <a:t>Exploratory Data Analysis</a:t>
            </a:r>
          </a:p>
        </p:txBody>
      </p:sp>
    </p:spTree>
    <p:extLst>
      <p:ext uri="{BB962C8B-B14F-4D97-AF65-F5344CB8AC3E}">
        <p14:creationId xmlns:p14="http://schemas.microsoft.com/office/powerpoint/2010/main" val="29682585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2ADF3-78E8-9C31-3144-2E56DDB00037}"/>
              </a:ext>
            </a:extLst>
          </p:cNvPr>
          <p:cNvSpPr>
            <a:spLocks noGrp="1"/>
          </p:cNvSpPr>
          <p:nvPr>
            <p:ph type="title"/>
          </p:nvPr>
        </p:nvSpPr>
        <p:spPr/>
        <p:txBody>
          <a:bodyPr/>
          <a:lstStyle/>
          <a:p>
            <a:r>
              <a:rPr lang="en-US" dirty="0"/>
              <a:t>Seaborn Single Feature Plots</a:t>
            </a:r>
          </a:p>
        </p:txBody>
      </p:sp>
      <p:sp>
        <p:nvSpPr>
          <p:cNvPr id="4" name="Slide Number Placeholder 3">
            <a:extLst>
              <a:ext uri="{FF2B5EF4-FFF2-40B4-BE49-F238E27FC236}">
                <a16:creationId xmlns:a16="http://schemas.microsoft.com/office/drawing/2014/main" id="{398FBBDB-6223-2D37-4A37-E83E0DB7D74D}"/>
              </a:ext>
            </a:extLst>
          </p:cNvPr>
          <p:cNvSpPr>
            <a:spLocks noGrp="1"/>
          </p:cNvSpPr>
          <p:nvPr>
            <p:ph type="sldNum" sz="quarter" idx="12"/>
          </p:nvPr>
        </p:nvSpPr>
        <p:spPr/>
        <p:txBody>
          <a:bodyPr/>
          <a:lstStyle/>
          <a:p>
            <a:fld id="{3A98EE3D-8CD1-4C3F-BD1C-C98C9596463C}" type="slidenum">
              <a:rPr lang="en-US" smtClean="0"/>
              <a:t>10</a:t>
            </a:fld>
            <a:endParaRPr lang="en-US" dirty="0"/>
          </a:p>
        </p:txBody>
      </p:sp>
      <p:pic>
        <p:nvPicPr>
          <p:cNvPr id="5" name="Picture 4">
            <a:extLst>
              <a:ext uri="{FF2B5EF4-FFF2-40B4-BE49-F238E27FC236}">
                <a16:creationId xmlns:a16="http://schemas.microsoft.com/office/drawing/2014/main" id="{89B94BDB-C302-B90F-6CFB-B97EF28FD16E}"/>
              </a:ext>
            </a:extLst>
          </p:cNvPr>
          <p:cNvPicPr>
            <a:picLocks noChangeAspect="1"/>
          </p:cNvPicPr>
          <p:nvPr/>
        </p:nvPicPr>
        <p:blipFill>
          <a:blip r:embed="rId2"/>
          <a:stretch>
            <a:fillRect/>
          </a:stretch>
        </p:blipFill>
        <p:spPr>
          <a:xfrm>
            <a:off x="581192" y="1760171"/>
            <a:ext cx="10591655" cy="3036682"/>
          </a:xfrm>
          <a:prstGeom prst="rect">
            <a:avLst/>
          </a:prstGeom>
        </p:spPr>
      </p:pic>
    </p:spTree>
    <p:extLst>
      <p:ext uri="{BB962C8B-B14F-4D97-AF65-F5344CB8AC3E}">
        <p14:creationId xmlns:p14="http://schemas.microsoft.com/office/powerpoint/2010/main" val="105086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0AC5-6039-E312-DEB4-F810B07EB42B}"/>
              </a:ext>
            </a:extLst>
          </p:cNvPr>
          <p:cNvSpPr>
            <a:spLocks noGrp="1"/>
          </p:cNvSpPr>
          <p:nvPr>
            <p:ph type="title"/>
          </p:nvPr>
        </p:nvSpPr>
        <p:spPr/>
        <p:txBody>
          <a:bodyPr/>
          <a:lstStyle/>
          <a:p>
            <a:r>
              <a:rPr lang="en-US" dirty="0"/>
              <a:t>Missing Data</a:t>
            </a:r>
          </a:p>
        </p:txBody>
      </p:sp>
      <p:sp>
        <p:nvSpPr>
          <p:cNvPr id="3" name="Content Placeholder 2">
            <a:extLst>
              <a:ext uri="{FF2B5EF4-FFF2-40B4-BE49-F238E27FC236}">
                <a16:creationId xmlns:a16="http://schemas.microsoft.com/office/drawing/2014/main" id="{61CC763D-C376-048D-07B2-1DE501D86D96}"/>
              </a:ext>
            </a:extLst>
          </p:cNvPr>
          <p:cNvSpPr>
            <a:spLocks noGrp="1"/>
          </p:cNvSpPr>
          <p:nvPr>
            <p:ph idx="1"/>
          </p:nvPr>
        </p:nvSpPr>
        <p:spPr>
          <a:xfrm>
            <a:off x="581193" y="1451113"/>
            <a:ext cx="4558874" cy="4704731"/>
          </a:xfrm>
        </p:spPr>
        <p:txBody>
          <a:bodyPr>
            <a:normAutofit fontScale="92500" lnSpcReduction="20000"/>
          </a:bodyPr>
          <a:lstStyle/>
          <a:p>
            <a:pPr marL="0" indent="0">
              <a:buNone/>
            </a:pPr>
            <a:r>
              <a:rPr lang="en-US" sz="1800" dirty="0">
                <a:solidFill>
                  <a:schemeClr val="accent1"/>
                </a:solidFill>
                <a:effectLst/>
                <a:latin typeface=".SF NS"/>
              </a:rPr>
              <a:t>“</a:t>
            </a:r>
            <a:r>
              <a:rPr lang="en-US" sz="1800" b="1" dirty="0">
                <a:solidFill>
                  <a:schemeClr val="accent1"/>
                </a:solidFill>
                <a:effectLst/>
                <a:highlight>
                  <a:srgbClr val="FFFF00"/>
                </a:highlight>
                <a:latin typeface=".SF NS"/>
              </a:rPr>
              <a:t>Missing Completely at Random” (MCAR) </a:t>
            </a:r>
            <a:r>
              <a:rPr lang="en-US" sz="1800" dirty="0">
                <a:solidFill>
                  <a:schemeClr val="accent1"/>
                </a:solidFill>
                <a:effectLst/>
                <a:latin typeface=".SF NS"/>
              </a:rPr>
              <a:t>refers to where the missingness occurs purely by chance and has no relationship with any of the variables in the dataset, either the missing ones or the observed ones.</a:t>
            </a:r>
            <a:endParaRPr lang="en-US" sz="1800" b="0" i="0" dirty="0">
              <a:solidFill>
                <a:schemeClr val="accent1"/>
              </a:solidFill>
              <a:effectLst/>
              <a:latin typeface="Roboto" panose="02000000000000000000" pitchFamily="2" charset="0"/>
            </a:endParaRPr>
          </a:p>
          <a:p>
            <a:pPr marL="0" indent="0">
              <a:buNone/>
            </a:pPr>
            <a:endParaRPr lang="en-US" sz="1800" dirty="0">
              <a:solidFill>
                <a:srgbClr val="7030A0"/>
              </a:solidFill>
              <a:effectLst/>
              <a:latin typeface=".SF NS"/>
            </a:endParaRPr>
          </a:p>
          <a:p>
            <a:pPr marL="0" indent="0">
              <a:buNone/>
            </a:pPr>
            <a:r>
              <a:rPr lang="en-US" sz="1800" dirty="0">
                <a:solidFill>
                  <a:srgbClr val="7030A0"/>
                </a:solidFill>
                <a:effectLst/>
                <a:latin typeface=".SF NS"/>
              </a:rPr>
              <a:t>“</a:t>
            </a:r>
            <a:r>
              <a:rPr lang="en-US" sz="1800" b="1" dirty="0">
                <a:solidFill>
                  <a:srgbClr val="7030A0"/>
                </a:solidFill>
                <a:effectLst/>
                <a:highlight>
                  <a:srgbClr val="FFFF00"/>
                </a:highlight>
                <a:latin typeface=".SF NS"/>
              </a:rPr>
              <a:t>Missing at Random” (MAR) </a:t>
            </a:r>
            <a:r>
              <a:rPr lang="en-US" sz="1800" dirty="0">
                <a:solidFill>
                  <a:srgbClr val="7030A0"/>
                </a:solidFill>
                <a:effectLst/>
                <a:latin typeface=".SF NS"/>
              </a:rPr>
              <a:t>refers to where the missingness can be explained by other known (observed) variables in the dataset, but not by the value of the missing variable.</a:t>
            </a:r>
          </a:p>
          <a:p>
            <a:pPr marL="0" indent="0">
              <a:buNone/>
            </a:pPr>
            <a:endParaRPr lang="en-US" sz="1800" dirty="0">
              <a:solidFill>
                <a:srgbClr val="FF0000"/>
              </a:solidFill>
              <a:effectLst/>
              <a:highlight>
                <a:srgbClr val="FFFF00"/>
              </a:highlight>
              <a:latin typeface=".SF NS"/>
            </a:endParaRPr>
          </a:p>
          <a:p>
            <a:pPr marL="0" indent="0">
              <a:buNone/>
            </a:pPr>
            <a:r>
              <a:rPr lang="en-US" sz="1800" dirty="0">
                <a:solidFill>
                  <a:srgbClr val="FF0000"/>
                </a:solidFill>
                <a:effectLst/>
                <a:highlight>
                  <a:srgbClr val="FFFF00"/>
                </a:highlight>
                <a:latin typeface=".SF NS"/>
              </a:rPr>
              <a:t>Missing Not at Random” (MNAR) </a:t>
            </a:r>
            <a:r>
              <a:rPr lang="en-US" sz="1800" dirty="0">
                <a:solidFill>
                  <a:srgbClr val="FF0000"/>
                </a:solidFill>
                <a:effectLst/>
                <a:latin typeface=".SF NS"/>
              </a:rPr>
              <a:t>refers to when the missingness is not random and cannot be explained by the observed data. Instead, it is systematically related to the unobserved, missing values.</a:t>
            </a:r>
          </a:p>
        </p:txBody>
      </p:sp>
      <p:sp>
        <p:nvSpPr>
          <p:cNvPr id="4" name="Slide Number Placeholder 3">
            <a:extLst>
              <a:ext uri="{FF2B5EF4-FFF2-40B4-BE49-F238E27FC236}">
                <a16:creationId xmlns:a16="http://schemas.microsoft.com/office/drawing/2014/main" id="{253B7C57-96D1-17F6-CD96-3060DBAD8562}"/>
              </a:ext>
            </a:extLst>
          </p:cNvPr>
          <p:cNvSpPr>
            <a:spLocks noGrp="1"/>
          </p:cNvSpPr>
          <p:nvPr>
            <p:ph type="sldNum" sz="quarter" idx="12"/>
          </p:nvPr>
        </p:nvSpPr>
        <p:spPr/>
        <p:txBody>
          <a:bodyPr/>
          <a:lstStyle/>
          <a:p>
            <a:fld id="{3A98EE3D-8CD1-4C3F-BD1C-C98C9596463C}" type="slidenum">
              <a:rPr lang="en-US" smtClean="0"/>
              <a:t>11</a:t>
            </a:fld>
            <a:endParaRPr lang="en-US" dirty="0"/>
          </a:p>
        </p:txBody>
      </p:sp>
      <p:sp>
        <p:nvSpPr>
          <p:cNvPr id="6" name="TextBox 5">
            <a:extLst>
              <a:ext uri="{FF2B5EF4-FFF2-40B4-BE49-F238E27FC236}">
                <a16:creationId xmlns:a16="http://schemas.microsoft.com/office/drawing/2014/main" id="{7FC47D9E-3370-EF7E-3BA2-D0DFC02806C9}"/>
              </a:ext>
            </a:extLst>
          </p:cNvPr>
          <p:cNvSpPr txBox="1"/>
          <p:nvPr/>
        </p:nvSpPr>
        <p:spPr>
          <a:xfrm>
            <a:off x="5353665" y="1559521"/>
            <a:ext cx="5936226" cy="923330"/>
          </a:xfrm>
          <a:prstGeom prst="rect">
            <a:avLst/>
          </a:prstGeom>
          <a:noFill/>
        </p:spPr>
        <p:txBody>
          <a:bodyPr wrap="square">
            <a:spAutoFit/>
          </a:bodyPr>
          <a:lstStyle/>
          <a:p>
            <a:r>
              <a:rPr lang="en-US" dirty="0">
                <a:solidFill>
                  <a:srgbClr val="00B0F0"/>
                </a:solidFill>
                <a:effectLst/>
                <a:latin typeface=".SF NS"/>
              </a:rPr>
              <a:t>Imagine a survey where respondents are asked to provide their age and income, and some survey forms are accidentally lost due to a clerical error. </a:t>
            </a:r>
          </a:p>
        </p:txBody>
      </p:sp>
      <p:sp>
        <p:nvSpPr>
          <p:cNvPr id="8" name="TextBox 7">
            <a:extLst>
              <a:ext uri="{FF2B5EF4-FFF2-40B4-BE49-F238E27FC236}">
                <a16:creationId xmlns:a16="http://schemas.microsoft.com/office/drawing/2014/main" id="{6B66DA4B-5B05-5DEE-12C5-6D6473F9C74B}"/>
              </a:ext>
            </a:extLst>
          </p:cNvPr>
          <p:cNvSpPr txBox="1"/>
          <p:nvPr/>
        </p:nvSpPr>
        <p:spPr>
          <a:xfrm>
            <a:off x="5353665" y="3175238"/>
            <a:ext cx="6257142" cy="1200329"/>
          </a:xfrm>
          <a:prstGeom prst="rect">
            <a:avLst/>
          </a:prstGeom>
          <a:noFill/>
        </p:spPr>
        <p:txBody>
          <a:bodyPr wrap="square">
            <a:spAutoFit/>
          </a:bodyPr>
          <a:lstStyle/>
          <a:p>
            <a:r>
              <a:rPr lang="en-US" dirty="0">
                <a:solidFill>
                  <a:srgbClr val="7030A0"/>
                </a:solidFill>
                <a:effectLst/>
                <a:latin typeface=".SF NS"/>
              </a:rPr>
              <a:t>Survey respondents are asked to report their income. Some respondents might not report their income, and the likelihood of not reporting income could depend on their education level </a:t>
            </a:r>
            <a:r>
              <a:rPr lang="en-US" dirty="0">
                <a:solidFill>
                  <a:srgbClr val="7030A0"/>
                </a:solidFill>
                <a:latin typeface=".SF NS"/>
              </a:rPr>
              <a:t>(observed) and not on the actual income itself (missing</a:t>
            </a:r>
            <a:r>
              <a:rPr lang="en-US" dirty="0">
                <a:solidFill>
                  <a:srgbClr val="7030A0"/>
                </a:solidFill>
                <a:effectLst/>
                <a:latin typeface=".SF NS"/>
              </a:rPr>
              <a:t>). </a:t>
            </a:r>
          </a:p>
        </p:txBody>
      </p:sp>
      <p:sp>
        <p:nvSpPr>
          <p:cNvPr id="13" name="TextBox 12">
            <a:extLst>
              <a:ext uri="{FF2B5EF4-FFF2-40B4-BE49-F238E27FC236}">
                <a16:creationId xmlns:a16="http://schemas.microsoft.com/office/drawing/2014/main" id="{6C65085E-88E2-B1F8-D3F5-3C6E58005AC2}"/>
              </a:ext>
            </a:extLst>
          </p:cNvPr>
          <p:cNvSpPr txBox="1"/>
          <p:nvPr/>
        </p:nvSpPr>
        <p:spPr>
          <a:xfrm>
            <a:off x="5353664" y="4644877"/>
            <a:ext cx="5936226" cy="923330"/>
          </a:xfrm>
          <a:prstGeom prst="rect">
            <a:avLst/>
          </a:prstGeom>
          <a:noFill/>
        </p:spPr>
        <p:txBody>
          <a:bodyPr wrap="square">
            <a:spAutoFit/>
          </a:bodyPr>
          <a:lstStyle/>
          <a:p>
            <a:r>
              <a:rPr lang="en-US" dirty="0">
                <a:solidFill>
                  <a:srgbClr val="FF0000"/>
                </a:solidFill>
                <a:effectLst/>
                <a:latin typeface=".SF NS"/>
              </a:rPr>
              <a:t>In contrast, if higher-income individuals are systematically less likely to report their income regardless of other variables, the data would be “Missing Not at Random” (MNAR).</a:t>
            </a:r>
          </a:p>
        </p:txBody>
      </p:sp>
    </p:spTree>
    <p:extLst>
      <p:ext uri="{BB962C8B-B14F-4D97-AF65-F5344CB8AC3E}">
        <p14:creationId xmlns:p14="http://schemas.microsoft.com/office/powerpoint/2010/main" val="2559191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xEl>
                                              <p:pRg st="0" end="0"/>
                                            </p:txEl>
                                          </p:spTgt>
                                        </p:tgtEl>
                                        <p:attrNameLst>
                                          <p:attrName>style.visibility</p:attrName>
                                        </p:attrNameLst>
                                      </p:cBhvr>
                                      <p:to>
                                        <p:strVal val="visible"/>
                                      </p:to>
                                    </p:set>
                                    <p:animEffect transition="in" filter="dissolve">
                                      <p:cBhvr>
                                        <p:cTn id="22" dur="500"/>
                                        <p:tgtEl>
                                          <p:spTgt spid="8">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dissolve">
                                      <p:cBhvr>
                                        <p:cTn id="3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D86302-FB7B-CA26-92AC-0A10163A37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A6DC9C-5221-827D-1281-780C41813233}"/>
              </a:ext>
            </a:extLst>
          </p:cNvPr>
          <p:cNvSpPr>
            <a:spLocks noGrp="1"/>
          </p:cNvSpPr>
          <p:nvPr>
            <p:ph type="title"/>
          </p:nvPr>
        </p:nvSpPr>
        <p:spPr/>
        <p:txBody>
          <a:bodyPr/>
          <a:lstStyle/>
          <a:p>
            <a:r>
              <a:rPr lang="en-US" dirty="0"/>
              <a:t>Missing Data More Examples</a:t>
            </a:r>
          </a:p>
        </p:txBody>
      </p:sp>
      <p:sp>
        <p:nvSpPr>
          <p:cNvPr id="3" name="Content Placeholder 2">
            <a:extLst>
              <a:ext uri="{FF2B5EF4-FFF2-40B4-BE49-F238E27FC236}">
                <a16:creationId xmlns:a16="http://schemas.microsoft.com/office/drawing/2014/main" id="{5F9C41AB-6FE2-2B38-0D1E-DCFCC20A7893}"/>
              </a:ext>
            </a:extLst>
          </p:cNvPr>
          <p:cNvSpPr>
            <a:spLocks noGrp="1"/>
          </p:cNvSpPr>
          <p:nvPr>
            <p:ph idx="1"/>
          </p:nvPr>
        </p:nvSpPr>
        <p:spPr>
          <a:xfrm>
            <a:off x="581192" y="1451113"/>
            <a:ext cx="5731115" cy="4704731"/>
          </a:xfrm>
        </p:spPr>
        <p:txBody>
          <a:bodyPr>
            <a:noAutofit/>
          </a:bodyPr>
          <a:lstStyle/>
          <a:p>
            <a:pPr marL="0" indent="0">
              <a:buNone/>
            </a:pPr>
            <a:r>
              <a:rPr lang="en-US" sz="1800" dirty="0">
                <a:solidFill>
                  <a:schemeClr val="accent1"/>
                </a:solidFill>
                <a:effectLst/>
                <a:latin typeface=".SF NS"/>
              </a:rPr>
              <a:t>“</a:t>
            </a:r>
            <a:r>
              <a:rPr lang="en-US" sz="1800" b="1" dirty="0">
                <a:solidFill>
                  <a:schemeClr val="accent1"/>
                </a:solidFill>
                <a:effectLst/>
                <a:highlight>
                  <a:srgbClr val="FFFF00"/>
                </a:highlight>
                <a:latin typeface=".SF NS"/>
              </a:rPr>
              <a:t>Missing Completely at Random” (MCAR) </a:t>
            </a:r>
            <a:r>
              <a:rPr lang="en-US" sz="1800" dirty="0">
                <a:solidFill>
                  <a:schemeClr val="accent1"/>
                </a:solidFill>
                <a:effectLst/>
                <a:latin typeface=".SF NS"/>
              </a:rPr>
              <a:t>refers to where the missingness occurs purely by chance and has no relationship with any of the variables in the dataset, either the missing ones or the observed ones.</a:t>
            </a:r>
            <a:endParaRPr lang="en-US" sz="1800" b="0" i="0" dirty="0">
              <a:solidFill>
                <a:schemeClr val="accent1"/>
              </a:solidFill>
              <a:effectLst/>
              <a:latin typeface="Roboto" panose="02000000000000000000" pitchFamily="2" charset="0"/>
            </a:endParaRPr>
          </a:p>
          <a:p>
            <a:pPr marL="0" indent="0">
              <a:buNone/>
            </a:pPr>
            <a:endParaRPr lang="en-US" sz="1800" dirty="0">
              <a:solidFill>
                <a:srgbClr val="7030A0"/>
              </a:solidFill>
              <a:effectLst/>
              <a:latin typeface=".SF NS"/>
            </a:endParaRPr>
          </a:p>
          <a:p>
            <a:pPr marL="0" indent="0">
              <a:buNone/>
            </a:pPr>
            <a:r>
              <a:rPr lang="en-US" sz="1800" dirty="0">
                <a:solidFill>
                  <a:srgbClr val="7030A0"/>
                </a:solidFill>
                <a:effectLst/>
                <a:latin typeface=".SF NS"/>
              </a:rPr>
              <a:t>“</a:t>
            </a:r>
            <a:r>
              <a:rPr lang="en-US" sz="1800" b="1" dirty="0">
                <a:solidFill>
                  <a:srgbClr val="7030A0"/>
                </a:solidFill>
                <a:effectLst/>
                <a:highlight>
                  <a:srgbClr val="FFFF00"/>
                </a:highlight>
                <a:latin typeface=".SF NS"/>
              </a:rPr>
              <a:t>Missing at Random” (MAR) </a:t>
            </a:r>
            <a:r>
              <a:rPr lang="en-US" sz="1800" dirty="0">
                <a:solidFill>
                  <a:srgbClr val="7030A0"/>
                </a:solidFill>
                <a:effectLst/>
                <a:latin typeface=".SF NS"/>
              </a:rPr>
              <a:t>refers to where the missingness can be explained by other known (observed) variables in the dataset, but not by the value of the missing variable.</a:t>
            </a:r>
          </a:p>
          <a:p>
            <a:pPr marL="0" indent="0">
              <a:buNone/>
            </a:pPr>
            <a:endParaRPr lang="en-US" sz="1800" dirty="0">
              <a:solidFill>
                <a:srgbClr val="FF0000"/>
              </a:solidFill>
              <a:effectLst/>
              <a:highlight>
                <a:srgbClr val="FFFF00"/>
              </a:highlight>
              <a:latin typeface=".SF NS"/>
            </a:endParaRPr>
          </a:p>
          <a:p>
            <a:pPr marL="0" indent="0">
              <a:buNone/>
            </a:pPr>
            <a:r>
              <a:rPr lang="en-US" sz="1800" dirty="0">
                <a:solidFill>
                  <a:srgbClr val="FF0000"/>
                </a:solidFill>
                <a:effectLst/>
                <a:highlight>
                  <a:srgbClr val="FFFF00"/>
                </a:highlight>
                <a:latin typeface=".SF NS"/>
              </a:rPr>
              <a:t>Missing Not at Random” (MNAR) </a:t>
            </a:r>
            <a:r>
              <a:rPr lang="en-US" sz="1800" dirty="0">
                <a:solidFill>
                  <a:srgbClr val="FF0000"/>
                </a:solidFill>
                <a:effectLst/>
                <a:latin typeface=".SF NS"/>
              </a:rPr>
              <a:t>refers to when the missingness is not random and cannot be explained by the observed data. Instead, it is systematically related to the unobserved, missing values.</a:t>
            </a:r>
          </a:p>
        </p:txBody>
      </p:sp>
      <p:sp>
        <p:nvSpPr>
          <p:cNvPr id="4" name="Slide Number Placeholder 3">
            <a:extLst>
              <a:ext uri="{FF2B5EF4-FFF2-40B4-BE49-F238E27FC236}">
                <a16:creationId xmlns:a16="http://schemas.microsoft.com/office/drawing/2014/main" id="{EEEEFD76-407A-5A6E-C9AB-D203F3949EE9}"/>
              </a:ext>
            </a:extLst>
          </p:cNvPr>
          <p:cNvSpPr>
            <a:spLocks noGrp="1"/>
          </p:cNvSpPr>
          <p:nvPr>
            <p:ph type="sldNum" sz="quarter" idx="12"/>
          </p:nvPr>
        </p:nvSpPr>
        <p:spPr/>
        <p:txBody>
          <a:bodyPr/>
          <a:lstStyle/>
          <a:p>
            <a:fld id="{3A98EE3D-8CD1-4C3F-BD1C-C98C9596463C}" type="slidenum">
              <a:rPr lang="en-US" smtClean="0"/>
              <a:t>12</a:t>
            </a:fld>
            <a:endParaRPr lang="en-US" dirty="0"/>
          </a:p>
        </p:txBody>
      </p:sp>
      <p:sp>
        <p:nvSpPr>
          <p:cNvPr id="6" name="TextBox 5">
            <a:extLst>
              <a:ext uri="{FF2B5EF4-FFF2-40B4-BE49-F238E27FC236}">
                <a16:creationId xmlns:a16="http://schemas.microsoft.com/office/drawing/2014/main" id="{EC98E63E-D9C1-FD49-0298-E81AD84AA08C}"/>
              </a:ext>
            </a:extLst>
          </p:cNvPr>
          <p:cNvSpPr txBox="1"/>
          <p:nvPr/>
        </p:nvSpPr>
        <p:spPr>
          <a:xfrm>
            <a:off x="6312309" y="1338880"/>
            <a:ext cx="4977582" cy="923330"/>
          </a:xfrm>
          <a:prstGeom prst="rect">
            <a:avLst/>
          </a:prstGeom>
          <a:noFill/>
        </p:spPr>
        <p:txBody>
          <a:bodyPr wrap="square">
            <a:spAutoFit/>
          </a:bodyPr>
          <a:lstStyle/>
          <a:p>
            <a:r>
              <a:rPr lang="en-US" dirty="0">
                <a:solidFill>
                  <a:schemeClr val="accent1"/>
                </a:solidFill>
              </a:rPr>
              <a:t>A lab instrument randomly fails to record cholesterol values, regardless of patient age, weight, or true cholesterol.</a:t>
            </a:r>
          </a:p>
        </p:txBody>
      </p:sp>
      <p:sp>
        <p:nvSpPr>
          <p:cNvPr id="8" name="TextBox 7">
            <a:extLst>
              <a:ext uri="{FF2B5EF4-FFF2-40B4-BE49-F238E27FC236}">
                <a16:creationId xmlns:a16="http://schemas.microsoft.com/office/drawing/2014/main" id="{FE17AD97-3F54-0740-1E5A-4E4778ADAB9A}"/>
              </a:ext>
            </a:extLst>
          </p:cNvPr>
          <p:cNvSpPr txBox="1"/>
          <p:nvPr/>
        </p:nvSpPr>
        <p:spPr>
          <a:xfrm>
            <a:off x="6312311" y="3107389"/>
            <a:ext cx="5298497" cy="1200329"/>
          </a:xfrm>
          <a:prstGeom prst="rect">
            <a:avLst/>
          </a:prstGeom>
          <a:noFill/>
        </p:spPr>
        <p:txBody>
          <a:bodyPr wrap="square">
            <a:spAutoFit/>
          </a:bodyPr>
          <a:lstStyle/>
          <a:p>
            <a:r>
              <a:rPr lang="en-US" dirty="0">
                <a:solidFill>
                  <a:srgbClr val="7030A0"/>
                </a:solidFill>
              </a:rPr>
              <a:t>Younger patients (&lt;35 years) are less likely to get cholesterol measured, but given their age, missingness is unrelated to the actual cholesterol value.</a:t>
            </a:r>
          </a:p>
        </p:txBody>
      </p:sp>
      <p:sp>
        <p:nvSpPr>
          <p:cNvPr id="13" name="TextBox 12">
            <a:extLst>
              <a:ext uri="{FF2B5EF4-FFF2-40B4-BE49-F238E27FC236}">
                <a16:creationId xmlns:a16="http://schemas.microsoft.com/office/drawing/2014/main" id="{AC1BE9F6-D8AB-06DD-9239-1E8FB60968AF}"/>
              </a:ext>
            </a:extLst>
          </p:cNvPr>
          <p:cNvSpPr txBox="1"/>
          <p:nvPr/>
        </p:nvSpPr>
        <p:spPr>
          <a:xfrm>
            <a:off x="6312309" y="4938075"/>
            <a:ext cx="4977582" cy="923330"/>
          </a:xfrm>
          <a:prstGeom prst="rect">
            <a:avLst/>
          </a:prstGeom>
          <a:noFill/>
        </p:spPr>
        <p:txBody>
          <a:bodyPr wrap="square">
            <a:spAutoFit/>
          </a:bodyPr>
          <a:lstStyle/>
          <a:p>
            <a:r>
              <a:rPr lang="en-US" dirty="0">
                <a:solidFill>
                  <a:srgbClr val="FF0000"/>
                </a:solidFill>
              </a:rPr>
              <a:t>Patients with very high cholesterol hide their results, so missingness is directly tied to high cholesterol levels.</a:t>
            </a:r>
          </a:p>
        </p:txBody>
      </p:sp>
      <p:pic>
        <p:nvPicPr>
          <p:cNvPr id="3074" name="Picture 2" descr="Abraham Wald and the airplane diagram with red bullet holes ...">
            <a:extLst>
              <a:ext uri="{FF2B5EF4-FFF2-40B4-BE49-F238E27FC236}">
                <a16:creationId xmlns:a16="http://schemas.microsoft.com/office/drawing/2014/main" id="{992C7260-39FA-86C3-4881-0462793C399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04" t="2796" r="4692"/>
          <a:stretch/>
        </p:blipFill>
        <p:spPr bwMode="auto">
          <a:xfrm>
            <a:off x="3600252" y="1766666"/>
            <a:ext cx="4558875" cy="3621461"/>
          </a:xfrm>
          <a:prstGeom prst="rect">
            <a:avLst/>
          </a:prstGeom>
          <a:solidFill>
            <a:schemeClr val="bg1"/>
          </a:solidFill>
        </p:spPr>
      </p:pic>
    </p:spTree>
    <p:extLst>
      <p:ext uri="{BB962C8B-B14F-4D97-AF65-F5344CB8AC3E}">
        <p14:creationId xmlns:p14="http://schemas.microsoft.com/office/powerpoint/2010/main" val="2824994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dissolv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8">
                                            <p:txEl>
                                              <p:pRg st="0" end="0"/>
                                            </p:txEl>
                                          </p:spTgt>
                                        </p:tgtEl>
                                        <p:attrNameLst>
                                          <p:attrName>style.visibility</p:attrName>
                                        </p:attrNameLst>
                                      </p:cBhvr>
                                      <p:to>
                                        <p:strVal val="visible"/>
                                      </p:to>
                                    </p:set>
                                    <p:animEffect transition="in" filter="dissolve">
                                      <p:cBhvr>
                                        <p:cTn id="22" dur="500"/>
                                        <p:tgtEl>
                                          <p:spTgt spid="8">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dissolve">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3074"/>
                                        </p:tgtEl>
                                        <p:attrNameLst>
                                          <p:attrName>style.visibility</p:attrName>
                                        </p:attrNameLst>
                                      </p:cBhvr>
                                      <p:to>
                                        <p:strVal val="visible"/>
                                      </p:to>
                                    </p:set>
                                    <p:animEffect transition="in" filter="dissolve">
                                      <p:cBhvr>
                                        <p:cTn id="3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7FC80-D8E0-A53F-12B5-828503F9C0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F1681C-E752-F2B4-3EC6-099B13F383CA}"/>
              </a:ext>
            </a:extLst>
          </p:cNvPr>
          <p:cNvSpPr>
            <a:spLocks noGrp="1"/>
          </p:cNvSpPr>
          <p:nvPr>
            <p:ph type="title"/>
          </p:nvPr>
        </p:nvSpPr>
        <p:spPr/>
        <p:txBody>
          <a:bodyPr/>
          <a:lstStyle/>
          <a:p>
            <a:r>
              <a:rPr lang="en-US" dirty="0"/>
              <a:t>Missing Data--What you Do Depends on the Type of Missing</a:t>
            </a:r>
          </a:p>
        </p:txBody>
      </p:sp>
      <p:sp>
        <p:nvSpPr>
          <p:cNvPr id="4" name="Slide Number Placeholder 3">
            <a:extLst>
              <a:ext uri="{FF2B5EF4-FFF2-40B4-BE49-F238E27FC236}">
                <a16:creationId xmlns:a16="http://schemas.microsoft.com/office/drawing/2014/main" id="{F98AD455-DCBF-67DB-A59F-3BD2504C5A85}"/>
              </a:ext>
            </a:extLst>
          </p:cNvPr>
          <p:cNvSpPr>
            <a:spLocks noGrp="1"/>
          </p:cNvSpPr>
          <p:nvPr>
            <p:ph type="sldNum" sz="quarter" idx="12"/>
          </p:nvPr>
        </p:nvSpPr>
        <p:spPr/>
        <p:txBody>
          <a:bodyPr/>
          <a:lstStyle/>
          <a:p>
            <a:fld id="{3A98EE3D-8CD1-4C3F-BD1C-C98C9596463C}" type="slidenum">
              <a:rPr lang="en-US" smtClean="0"/>
              <a:t>13</a:t>
            </a:fld>
            <a:endParaRPr lang="en-US" dirty="0"/>
          </a:p>
        </p:txBody>
      </p:sp>
      <p:sp>
        <p:nvSpPr>
          <p:cNvPr id="7" name="Content Placeholder 6">
            <a:extLst>
              <a:ext uri="{FF2B5EF4-FFF2-40B4-BE49-F238E27FC236}">
                <a16:creationId xmlns:a16="http://schemas.microsoft.com/office/drawing/2014/main" id="{DF6C96C2-81A3-CA9A-5CC9-67613909C9F1}"/>
              </a:ext>
            </a:extLst>
          </p:cNvPr>
          <p:cNvSpPr>
            <a:spLocks noGrp="1"/>
          </p:cNvSpPr>
          <p:nvPr>
            <p:ph idx="1"/>
          </p:nvPr>
        </p:nvSpPr>
        <p:spPr/>
        <p:txBody>
          <a:bodyPr>
            <a:normAutofit/>
          </a:bodyPr>
          <a:lstStyle/>
          <a:p>
            <a:r>
              <a:rPr lang="en-US" sz="2400" b="1" dirty="0"/>
              <a:t>MCAR</a:t>
            </a:r>
            <a:r>
              <a:rPr lang="en-US" sz="2400" dirty="0"/>
              <a:t> → </a:t>
            </a:r>
            <a:r>
              <a:rPr lang="en-US" sz="2400" dirty="0">
                <a:highlight>
                  <a:srgbClr val="FFFF00"/>
                </a:highlight>
              </a:rPr>
              <a:t>scattered randomly</a:t>
            </a:r>
            <a:r>
              <a:rPr lang="en-US" sz="2400" dirty="0"/>
              <a:t>. Safe to drop missing rows (unbiased).</a:t>
            </a:r>
          </a:p>
          <a:p>
            <a:r>
              <a:rPr lang="en-US" sz="2400" b="1" dirty="0"/>
              <a:t>MAR</a:t>
            </a:r>
            <a:r>
              <a:rPr lang="en-US" sz="2400" dirty="0"/>
              <a:t> → missingness related to </a:t>
            </a:r>
            <a:r>
              <a:rPr lang="en-US" sz="2400" b="1" dirty="0">
                <a:highlight>
                  <a:srgbClr val="FFFF00"/>
                </a:highlight>
              </a:rPr>
              <a:t>observed variable</a:t>
            </a:r>
            <a:r>
              <a:rPr lang="en-US" sz="2400" dirty="0">
                <a:highlight>
                  <a:srgbClr val="FFFF00"/>
                </a:highlight>
              </a:rPr>
              <a:t> </a:t>
            </a:r>
            <a:r>
              <a:rPr lang="en-US" sz="2400" dirty="0"/>
              <a:t>(e.g., Age). Use imputation or models that adjust for related variables.</a:t>
            </a:r>
          </a:p>
          <a:p>
            <a:r>
              <a:rPr lang="en-US" sz="2400" b="1" dirty="0"/>
              <a:t>MNAR</a:t>
            </a:r>
            <a:r>
              <a:rPr lang="en-US" sz="2400" dirty="0"/>
              <a:t> → missingness related to the </a:t>
            </a:r>
            <a:r>
              <a:rPr lang="en-US" sz="2400" b="1" dirty="0">
                <a:highlight>
                  <a:srgbClr val="FFFF00"/>
                </a:highlight>
              </a:rPr>
              <a:t>unobserved (missing) variable itself</a:t>
            </a:r>
            <a:r>
              <a:rPr lang="en-US" sz="2400" dirty="0">
                <a:highlight>
                  <a:srgbClr val="FFFF00"/>
                </a:highlight>
              </a:rPr>
              <a:t> </a:t>
            </a:r>
            <a:r>
              <a:rPr lang="en-US" sz="2400" dirty="0"/>
              <a:t>(e.g., high cholesterol). Requires explicit modeling of the missingness mechanism. </a:t>
            </a:r>
          </a:p>
          <a:p>
            <a:pPr lvl="1"/>
            <a:r>
              <a:rPr lang="en-US" sz="2100" dirty="0"/>
              <a:t>[This is straightforward with the WWII airplane example, but can be very complex otherwise.]</a:t>
            </a:r>
          </a:p>
          <a:p>
            <a:endParaRPr lang="en-US" sz="2400" dirty="0"/>
          </a:p>
        </p:txBody>
      </p:sp>
    </p:spTree>
    <p:extLst>
      <p:ext uri="{BB962C8B-B14F-4D97-AF65-F5344CB8AC3E}">
        <p14:creationId xmlns:p14="http://schemas.microsoft.com/office/powerpoint/2010/main" val="1225213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536E7-934B-9394-BC00-DFD50BC526C7}"/>
              </a:ext>
            </a:extLst>
          </p:cNvPr>
          <p:cNvSpPr>
            <a:spLocks noGrp="1"/>
          </p:cNvSpPr>
          <p:nvPr>
            <p:ph type="title"/>
          </p:nvPr>
        </p:nvSpPr>
        <p:spPr/>
        <p:txBody>
          <a:bodyPr/>
          <a:lstStyle/>
          <a:p>
            <a:r>
              <a:rPr lang="en-US" dirty="0"/>
              <a:t>Missing Data Quiz 1</a:t>
            </a:r>
          </a:p>
        </p:txBody>
      </p:sp>
      <p:sp>
        <p:nvSpPr>
          <p:cNvPr id="3" name="Content Placeholder 2">
            <a:extLst>
              <a:ext uri="{FF2B5EF4-FFF2-40B4-BE49-F238E27FC236}">
                <a16:creationId xmlns:a16="http://schemas.microsoft.com/office/drawing/2014/main" id="{F9750D6F-9FA5-79E6-1855-BD79472C88A6}"/>
              </a:ext>
            </a:extLst>
          </p:cNvPr>
          <p:cNvSpPr>
            <a:spLocks noGrp="1"/>
          </p:cNvSpPr>
          <p:nvPr>
            <p:ph idx="1"/>
          </p:nvPr>
        </p:nvSpPr>
        <p:spPr>
          <a:xfrm>
            <a:off x="581193" y="1451113"/>
            <a:ext cx="5141181" cy="4524237"/>
          </a:xfrm>
        </p:spPr>
        <p:txBody>
          <a:bodyPr anchor="t">
            <a:noAutofit/>
          </a:bodyPr>
          <a:lstStyle/>
          <a:p>
            <a:pPr marL="0" indent="0">
              <a:buNone/>
            </a:pPr>
            <a:r>
              <a:rPr lang="en-US" sz="1600" b="1" dirty="0">
                <a:solidFill>
                  <a:srgbClr val="0E0E0E"/>
                </a:solidFill>
                <a:effectLst/>
                <a:latin typeface=".SF NS"/>
              </a:rPr>
              <a:t>1. Which of the following best defines “Missing Completely at Random” (MCAR)?</a:t>
            </a:r>
            <a:endParaRPr lang="en-US" sz="1600" dirty="0">
              <a:solidFill>
                <a:srgbClr val="0E0E0E"/>
              </a:solidFill>
              <a:effectLst/>
              <a:latin typeface=".SF NS"/>
            </a:endParaRPr>
          </a:p>
          <a:p>
            <a:pPr marL="0" indent="0">
              <a:lnSpc>
                <a:spcPct val="100000"/>
              </a:lnSpc>
              <a:spcBef>
                <a:spcPts val="0"/>
              </a:spcBef>
              <a:spcAft>
                <a:spcPts val="0"/>
              </a:spcAft>
              <a:buNone/>
            </a:pPr>
            <a:r>
              <a:rPr lang="en-US" sz="1600" dirty="0">
                <a:solidFill>
                  <a:srgbClr val="0E0E0E"/>
                </a:solidFill>
                <a:effectLst/>
                <a:latin typeface=".SF NS"/>
              </a:rPr>
              <a:t>a) The missingness is related to both observed and missing data.</a:t>
            </a:r>
          </a:p>
          <a:p>
            <a:pPr marL="0" indent="0">
              <a:lnSpc>
                <a:spcPct val="100000"/>
              </a:lnSpc>
              <a:spcBef>
                <a:spcPts val="0"/>
              </a:spcBef>
              <a:spcAft>
                <a:spcPts val="0"/>
              </a:spcAft>
              <a:buNone/>
            </a:pPr>
            <a:r>
              <a:rPr lang="en-US" sz="1600" dirty="0">
                <a:solidFill>
                  <a:srgbClr val="0E0E0E"/>
                </a:solidFill>
                <a:effectLst/>
                <a:latin typeface=".SF NS"/>
              </a:rPr>
              <a:t>b) The missingness is related to observed data but not missing data.</a:t>
            </a:r>
          </a:p>
          <a:p>
            <a:pPr marL="0" indent="0">
              <a:lnSpc>
                <a:spcPct val="100000"/>
              </a:lnSpc>
              <a:spcBef>
                <a:spcPts val="0"/>
              </a:spcBef>
              <a:spcAft>
                <a:spcPts val="0"/>
              </a:spcAft>
              <a:buNone/>
            </a:pPr>
            <a:r>
              <a:rPr lang="en-US" sz="1600" dirty="0">
                <a:solidFill>
                  <a:srgbClr val="0E0E0E"/>
                </a:solidFill>
                <a:effectLst/>
                <a:latin typeface=".SF NS"/>
              </a:rPr>
              <a:t>c) The missingness is unrelated to both observed and missing data.</a:t>
            </a:r>
          </a:p>
          <a:p>
            <a:pPr marL="0" indent="0">
              <a:lnSpc>
                <a:spcPct val="100000"/>
              </a:lnSpc>
              <a:spcBef>
                <a:spcPts val="0"/>
              </a:spcBef>
              <a:spcAft>
                <a:spcPts val="0"/>
              </a:spcAft>
              <a:buNone/>
            </a:pPr>
            <a:r>
              <a:rPr lang="en-US" sz="1600" dirty="0">
                <a:solidFill>
                  <a:srgbClr val="0E0E0E"/>
                </a:solidFill>
                <a:effectLst/>
                <a:latin typeface=".SF NS"/>
              </a:rPr>
              <a:t>d) The missingness is related to the missing data only.</a:t>
            </a:r>
          </a:p>
          <a:p>
            <a:pPr marL="0" indent="0">
              <a:lnSpc>
                <a:spcPct val="100000"/>
              </a:lnSpc>
              <a:spcBef>
                <a:spcPts val="0"/>
              </a:spcBef>
              <a:spcAft>
                <a:spcPts val="0"/>
              </a:spcAft>
              <a:buNone/>
            </a:pPr>
            <a:endParaRPr lang="en-US" sz="1600" dirty="0">
              <a:solidFill>
                <a:srgbClr val="0E0E0E"/>
              </a:solidFill>
              <a:effectLst/>
              <a:latin typeface=".SF NS"/>
            </a:endParaRPr>
          </a:p>
          <a:p>
            <a:pPr marL="0" indent="0">
              <a:buNone/>
            </a:pPr>
            <a:r>
              <a:rPr lang="en-US" sz="1600" b="1" dirty="0">
                <a:solidFill>
                  <a:srgbClr val="0E0E0E"/>
                </a:solidFill>
                <a:effectLst/>
                <a:latin typeface=".SF NS"/>
              </a:rPr>
              <a:t>2. In which of the following scenarios is data considered “Missing Not at Random” (MNAR)?</a:t>
            </a:r>
            <a:endParaRPr lang="en-US" sz="1600" dirty="0">
              <a:solidFill>
                <a:srgbClr val="0E0E0E"/>
              </a:solidFill>
              <a:effectLst/>
              <a:latin typeface=".SF NS"/>
            </a:endParaRPr>
          </a:p>
          <a:p>
            <a:pPr marL="0" indent="0">
              <a:spcBef>
                <a:spcPts val="0"/>
              </a:spcBef>
              <a:spcAft>
                <a:spcPts val="0"/>
              </a:spcAft>
              <a:buNone/>
            </a:pPr>
            <a:r>
              <a:rPr lang="en-US" sz="1600" dirty="0">
                <a:solidFill>
                  <a:srgbClr val="0E0E0E"/>
                </a:solidFill>
                <a:effectLst/>
                <a:latin typeface=".SF NS"/>
              </a:rPr>
              <a:t>a) Data is missing due to a random system failure.</a:t>
            </a:r>
          </a:p>
          <a:p>
            <a:pPr marL="0" indent="0">
              <a:spcBef>
                <a:spcPts val="0"/>
              </a:spcBef>
              <a:spcAft>
                <a:spcPts val="0"/>
              </a:spcAft>
              <a:buNone/>
            </a:pPr>
            <a:r>
              <a:rPr lang="en-US" sz="1600" dirty="0">
                <a:solidFill>
                  <a:srgbClr val="0E0E0E"/>
                </a:solidFill>
                <a:effectLst/>
                <a:latin typeface=".SF NS"/>
              </a:rPr>
              <a:t>b) Patients with higher incomes are less likely to report their income.</a:t>
            </a:r>
          </a:p>
          <a:p>
            <a:pPr marL="0" indent="0">
              <a:spcBef>
                <a:spcPts val="0"/>
              </a:spcBef>
              <a:spcAft>
                <a:spcPts val="0"/>
              </a:spcAft>
              <a:buNone/>
            </a:pPr>
            <a:r>
              <a:rPr lang="en-US" sz="1600" dirty="0">
                <a:solidFill>
                  <a:srgbClr val="0E0E0E"/>
                </a:solidFill>
                <a:effectLst/>
                <a:latin typeface=".SF NS"/>
              </a:rPr>
              <a:t>c) Missingness is related to other observed variables, like age or gender.</a:t>
            </a:r>
          </a:p>
          <a:p>
            <a:pPr marL="0" indent="0">
              <a:spcBef>
                <a:spcPts val="0"/>
              </a:spcBef>
              <a:spcAft>
                <a:spcPts val="0"/>
              </a:spcAft>
              <a:buNone/>
            </a:pPr>
            <a:r>
              <a:rPr lang="en-US" sz="1600" dirty="0">
                <a:solidFill>
                  <a:srgbClr val="0E0E0E"/>
                </a:solidFill>
                <a:effectLst/>
                <a:latin typeface=".SF NS"/>
              </a:rPr>
              <a:t>d) Missing data occurs randomly across the dataset.</a:t>
            </a:r>
          </a:p>
          <a:p>
            <a:endParaRPr lang="en-US" sz="300" dirty="0"/>
          </a:p>
        </p:txBody>
      </p:sp>
      <p:sp>
        <p:nvSpPr>
          <p:cNvPr id="4" name="Slide Number Placeholder 3">
            <a:extLst>
              <a:ext uri="{FF2B5EF4-FFF2-40B4-BE49-F238E27FC236}">
                <a16:creationId xmlns:a16="http://schemas.microsoft.com/office/drawing/2014/main" id="{5F0731DA-BB49-7DE5-A2A0-02B871282D0D}"/>
              </a:ext>
            </a:extLst>
          </p:cNvPr>
          <p:cNvSpPr>
            <a:spLocks noGrp="1"/>
          </p:cNvSpPr>
          <p:nvPr>
            <p:ph type="sldNum" sz="quarter" idx="12"/>
          </p:nvPr>
        </p:nvSpPr>
        <p:spPr/>
        <p:txBody>
          <a:bodyPr/>
          <a:lstStyle/>
          <a:p>
            <a:fld id="{3A98EE3D-8CD1-4C3F-BD1C-C98C9596463C}" type="slidenum">
              <a:rPr lang="en-US" smtClean="0"/>
              <a:t>14</a:t>
            </a:fld>
            <a:endParaRPr lang="en-US" dirty="0"/>
          </a:p>
        </p:txBody>
      </p:sp>
      <p:sp>
        <p:nvSpPr>
          <p:cNvPr id="6" name="TextBox 5">
            <a:extLst>
              <a:ext uri="{FF2B5EF4-FFF2-40B4-BE49-F238E27FC236}">
                <a16:creationId xmlns:a16="http://schemas.microsoft.com/office/drawing/2014/main" id="{0305D808-2D4A-5A99-0E13-FB2829237FF3}"/>
              </a:ext>
            </a:extLst>
          </p:cNvPr>
          <p:cNvSpPr txBox="1"/>
          <p:nvPr/>
        </p:nvSpPr>
        <p:spPr>
          <a:xfrm>
            <a:off x="5869858" y="1451113"/>
            <a:ext cx="5486400" cy="3785652"/>
          </a:xfrm>
          <a:prstGeom prst="rect">
            <a:avLst/>
          </a:prstGeom>
          <a:noFill/>
        </p:spPr>
        <p:txBody>
          <a:bodyPr wrap="square">
            <a:spAutoFit/>
          </a:bodyPr>
          <a:lstStyle/>
          <a:p>
            <a:pPr marL="0" indent="0">
              <a:buNone/>
            </a:pPr>
            <a:r>
              <a:rPr lang="en-US" sz="1600" b="1" dirty="0">
                <a:solidFill>
                  <a:srgbClr val="0E0E0E"/>
                </a:solidFill>
                <a:effectLst/>
                <a:latin typeface=".SF NS"/>
              </a:rPr>
              <a:t>3. Which type of missing data is easiest to handle without introducing bias in analyses?</a:t>
            </a:r>
            <a:endParaRPr lang="en-US" sz="1600" dirty="0">
              <a:solidFill>
                <a:srgbClr val="0E0E0E"/>
              </a:solidFill>
              <a:effectLst/>
              <a:latin typeface=".SF NS"/>
            </a:endParaRPr>
          </a:p>
          <a:p>
            <a:pPr marL="0" indent="0">
              <a:buNone/>
            </a:pPr>
            <a:r>
              <a:rPr lang="en-US" sz="1600" dirty="0">
                <a:solidFill>
                  <a:srgbClr val="0E0E0E"/>
                </a:solidFill>
                <a:effectLst/>
                <a:latin typeface=".SF NS"/>
              </a:rPr>
              <a:t>a) Missing Not at Random (MNAR)</a:t>
            </a:r>
          </a:p>
          <a:p>
            <a:pPr marL="0" indent="0">
              <a:buNone/>
            </a:pPr>
            <a:r>
              <a:rPr lang="en-US" sz="1600" dirty="0">
                <a:solidFill>
                  <a:srgbClr val="0E0E0E"/>
                </a:solidFill>
                <a:effectLst/>
                <a:latin typeface=".SF NS"/>
              </a:rPr>
              <a:t>b) Missing Completely at Random (MCAR)</a:t>
            </a:r>
          </a:p>
          <a:p>
            <a:pPr marL="0" indent="0">
              <a:buNone/>
            </a:pPr>
            <a:r>
              <a:rPr lang="en-US" sz="1600" dirty="0">
                <a:solidFill>
                  <a:srgbClr val="0E0E0E"/>
                </a:solidFill>
                <a:effectLst/>
                <a:latin typeface=".SF NS"/>
              </a:rPr>
              <a:t>c) Missing at Random (MAR)</a:t>
            </a:r>
          </a:p>
          <a:p>
            <a:pPr marL="0" indent="0">
              <a:buNone/>
            </a:pPr>
            <a:r>
              <a:rPr lang="en-US" sz="1600" dirty="0">
                <a:solidFill>
                  <a:srgbClr val="0E0E0E"/>
                </a:solidFill>
                <a:effectLst/>
                <a:latin typeface=".SF NS"/>
              </a:rPr>
              <a:t>d) None of the above</a:t>
            </a:r>
          </a:p>
          <a:p>
            <a:pPr marL="0" indent="0">
              <a:buNone/>
            </a:pPr>
            <a:endParaRPr lang="en-US" sz="1600" dirty="0">
              <a:solidFill>
                <a:srgbClr val="0E0E0E"/>
              </a:solidFill>
              <a:effectLst/>
              <a:latin typeface=".SF NS"/>
            </a:endParaRPr>
          </a:p>
          <a:p>
            <a:pPr marL="0" indent="0">
              <a:buNone/>
            </a:pPr>
            <a:r>
              <a:rPr lang="en-US" sz="1600" b="1" dirty="0">
                <a:solidFill>
                  <a:srgbClr val="0E0E0E"/>
                </a:solidFill>
                <a:effectLst/>
                <a:latin typeface=".SF NS"/>
              </a:rPr>
              <a:t>4. Which of the following is true about “Missing at Random” (MAR)?</a:t>
            </a:r>
            <a:endParaRPr lang="en-US" sz="1600" dirty="0">
              <a:solidFill>
                <a:srgbClr val="0E0E0E"/>
              </a:solidFill>
              <a:effectLst/>
              <a:latin typeface=".SF NS"/>
            </a:endParaRPr>
          </a:p>
          <a:p>
            <a:pPr marL="0" indent="0">
              <a:buNone/>
            </a:pPr>
            <a:r>
              <a:rPr lang="en-US" sz="1600" dirty="0">
                <a:solidFill>
                  <a:srgbClr val="0E0E0E"/>
                </a:solidFill>
                <a:effectLst/>
                <a:latin typeface=".SF NS"/>
              </a:rPr>
              <a:t>a) Missingness is explained by variables that are not observed.</a:t>
            </a:r>
          </a:p>
          <a:p>
            <a:pPr marL="0" indent="0">
              <a:buNone/>
            </a:pPr>
            <a:r>
              <a:rPr lang="en-US" sz="1600" dirty="0">
                <a:solidFill>
                  <a:srgbClr val="0E0E0E"/>
                </a:solidFill>
                <a:effectLst/>
                <a:latin typeface=".SF NS"/>
              </a:rPr>
              <a:t>b) Missingness is random and unrelated to any variables in the dataset.</a:t>
            </a:r>
          </a:p>
          <a:p>
            <a:pPr marL="0" indent="0">
              <a:buNone/>
            </a:pPr>
            <a:r>
              <a:rPr lang="en-US" sz="1600" dirty="0">
                <a:solidFill>
                  <a:srgbClr val="0E0E0E"/>
                </a:solidFill>
                <a:effectLst/>
                <a:latin typeface=".SF NS"/>
              </a:rPr>
              <a:t>c) Missingness is related to observed variables but not the missing data itself.</a:t>
            </a:r>
          </a:p>
          <a:p>
            <a:pPr marL="0" indent="0">
              <a:buNone/>
            </a:pPr>
            <a:r>
              <a:rPr lang="en-US" sz="1600" dirty="0">
                <a:solidFill>
                  <a:srgbClr val="0E0E0E"/>
                </a:solidFill>
                <a:effectLst/>
                <a:latin typeface=".SF NS"/>
              </a:rPr>
              <a:t>d) Missingness is dependent on the value of the missing data.</a:t>
            </a:r>
          </a:p>
        </p:txBody>
      </p:sp>
    </p:spTree>
    <p:extLst>
      <p:ext uri="{BB962C8B-B14F-4D97-AF65-F5344CB8AC3E}">
        <p14:creationId xmlns:p14="http://schemas.microsoft.com/office/powerpoint/2010/main" val="1130085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A5191-D974-B811-699B-2896C8A61761}"/>
              </a:ext>
            </a:extLst>
          </p:cNvPr>
          <p:cNvSpPr>
            <a:spLocks noGrp="1"/>
          </p:cNvSpPr>
          <p:nvPr>
            <p:ph type="title"/>
          </p:nvPr>
        </p:nvSpPr>
        <p:spPr/>
        <p:txBody>
          <a:bodyPr/>
          <a:lstStyle/>
          <a:p>
            <a:r>
              <a:rPr lang="en-US" dirty="0"/>
              <a:t>Missing Data Quiz 2</a:t>
            </a:r>
          </a:p>
        </p:txBody>
      </p:sp>
      <p:sp>
        <p:nvSpPr>
          <p:cNvPr id="4" name="Slide Number Placeholder 3">
            <a:extLst>
              <a:ext uri="{FF2B5EF4-FFF2-40B4-BE49-F238E27FC236}">
                <a16:creationId xmlns:a16="http://schemas.microsoft.com/office/drawing/2014/main" id="{0EC599A3-3D5E-0EC2-113F-1595A9AD8CBE}"/>
              </a:ext>
            </a:extLst>
          </p:cNvPr>
          <p:cNvSpPr>
            <a:spLocks noGrp="1"/>
          </p:cNvSpPr>
          <p:nvPr>
            <p:ph type="sldNum" sz="quarter" idx="12"/>
          </p:nvPr>
        </p:nvSpPr>
        <p:spPr/>
        <p:txBody>
          <a:bodyPr/>
          <a:lstStyle/>
          <a:p>
            <a:fld id="{3A98EE3D-8CD1-4C3F-BD1C-C98C9596463C}" type="slidenum">
              <a:rPr lang="en-US" smtClean="0"/>
              <a:t>15</a:t>
            </a:fld>
            <a:endParaRPr lang="en-US" dirty="0"/>
          </a:p>
        </p:txBody>
      </p:sp>
      <p:sp>
        <p:nvSpPr>
          <p:cNvPr id="6" name="TextBox 5">
            <a:extLst>
              <a:ext uri="{FF2B5EF4-FFF2-40B4-BE49-F238E27FC236}">
                <a16:creationId xmlns:a16="http://schemas.microsoft.com/office/drawing/2014/main" id="{D3D435DF-B2D4-C547-F1D0-7F452F8F55BA}"/>
              </a:ext>
            </a:extLst>
          </p:cNvPr>
          <p:cNvSpPr txBox="1"/>
          <p:nvPr/>
        </p:nvSpPr>
        <p:spPr>
          <a:xfrm>
            <a:off x="581192" y="1418919"/>
            <a:ext cx="11029616" cy="3970318"/>
          </a:xfrm>
          <a:prstGeom prst="rect">
            <a:avLst/>
          </a:prstGeom>
          <a:noFill/>
        </p:spPr>
        <p:txBody>
          <a:bodyPr wrap="square">
            <a:spAutoFit/>
          </a:bodyPr>
          <a:lstStyle/>
          <a:p>
            <a:r>
              <a:rPr lang="en-US" b="1" dirty="0">
                <a:solidFill>
                  <a:srgbClr val="0E0E0E"/>
                </a:solidFill>
                <a:effectLst/>
                <a:latin typeface=".SF NS"/>
              </a:rPr>
              <a:t>5. Which of the following techniques can help handle data that is “Missing at Random” (MAR)?</a:t>
            </a:r>
            <a:endParaRPr lang="en-US" dirty="0">
              <a:solidFill>
                <a:srgbClr val="0E0E0E"/>
              </a:solidFill>
              <a:effectLst/>
              <a:latin typeface=".SF NS"/>
            </a:endParaRPr>
          </a:p>
          <a:p>
            <a:r>
              <a:rPr lang="en-US" dirty="0">
                <a:solidFill>
                  <a:srgbClr val="0E0E0E"/>
                </a:solidFill>
                <a:effectLst/>
                <a:latin typeface=".SF NS"/>
              </a:rPr>
              <a:t>a) Removing all missing data rows.</a:t>
            </a:r>
          </a:p>
          <a:p>
            <a:r>
              <a:rPr lang="en-US" dirty="0">
                <a:solidFill>
                  <a:srgbClr val="0E0E0E"/>
                </a:solidFill>
                <a:effectLst/>
                <a:latin typeface=".SF NS"/>
              </a:rPr>
              <a:t>b) Imputing missing values based on observed variables.</a:t>
            </a:r>
          </a:p>
          <a:p>
            <a:r>
              <a:rPr lang="en-US" dirty="0">
                <a:solidFill>
                  <a:srgbClr val="0E0E0E"/>
                </a:solidFill>
                <a:effectLst/>
                <a:latin typeface=".SF NS"/>
              </a:rPr>
              <a:t>c) Ignoring the missing data and proceeding with the analysis.</a:t>
            </a:r>
          </a:p>
          <a:p>
            <a:r>
              <a:rPr lang="en-US" dirty="0">
                <a:solidFill>
                  <a:srgbClr val="0E0E0E"/>
                </a:solidFill>
                <a:effectLst/>
                <a:latin typeface=".SF NS"/>
              </a:rPr>
              <a:t>d) Using the mean of the missing variable to fill in the gaps.</a:t>
            </a:r>
          </a:p>
          <a:p>
            <a:endParaRPr lang="en-US" dirty="0">
              <a:solidFill>
                <a:srgbClr val="0E0E0E"/>
              </a:solidFill>
              <a:effectLst/>
              <a:latin typeface=".SF NS"/>
            </a:endParaRPr>
          </a:p>
          <a:p>
            <a:r>
              <a:rPr lang="en-US" b="1" dirty="0">
                <a:solidFill>
                  <a:srgbClr val="0E0E0E"/>
                </a:solidFill>
                <a:effectLst/>
                <a:latin typeface=".SF NS"/>
              </a:rPr>
              <a:t>6. If data is Missing Completely at Random (MCAR), removing missing data points will not introduce bias.</a:t>
            </a:r>
            <a:endParaRPr lang="en-US" dirty="0">
              <a:solidFill>
                <a:srgbClr val="0E0E0E"/>
              </a:solidFill>
              <a:effectLst/>
              <a:latin typeface=".SF NS"/>
            </a:endParaRPr>
          </a:p>
          <a:p>
            <a:r>
              <a:rPr lang="en-US" dirty="0">
                <a:solidFill>
                  <a:srgbClr val="0E0E0E"/>
                </a:solidFill>
                <a:effectLst/>
                <a:latin typeface=".SF NS"/>
              </a:rPr>
              <a:t>(True / False)</a:t>
            </a:r>
          </a:p>
          <a:p>
            <a:endParaRPr lang="en-US" dirty="0">
              <a:solidFill>
                <a:srgbClr val="0E0E0E"/>
              </a:solidFill>
              <a:effectLst/>
              <a:latin typeface=".SF NS"/>
            </a:endParaRPr>
          </a:p>
          <a:p>
            <a:r>
              <a:rPr lang="en-US" b="1" dirty="0">
                <a:solidFill>
                  <a:srgbClr val="0E0E0E"/>
                </a:solidFill>
                <a:effectLst/>
                <a:latin typeface=".SF NS"/>
              </a:rPr>
              <a:t>7. Data that is Missing Not at Random (MNAR) can be safely ignored without any effect on the analysis.</a:t>
            </a:r>
            <a:endParaRPr lang="en-US" dirty="0">
              <a:solidFill>
                <a:srgbClr val="0E0E0E"/>
              </a:solidFill>
              <a:effectLst/>
              <a:latin typeface=".SF NS"/>
            </a:endParaRPr>
          </a:p>
          <a:p>
            <a:r>
              <a:rPr lang="en-US" dirty="0">
                <a:solidFill>
                  <a:srgbClr val="0E0E0E"/>
                </a:solidFill>
                <a:effectLst/>
                <a:latin typeface=".SF NS"/>
              </a:rPr>
              <a:t>(True / False)</a:t>
            </a:r>
          </a:p>
          <a:p>
            <a:endParaRPr lang="en-US" dirty="0">
              <a:solidFill>
                <a:srgbClr val="0E0E0E"/>
              </a:solidFill>
              <a:effectLst/>
              <a:latin typeface=".SF NS"/>
            </a:endParaRPr>
          </a:p>
          <a:p>
            <a:r>
              <a:rPr lang="en-US" b="1" dirty="0">
                <a:solidFill>
                  <a:srgbClr val="0E0E0E"/>
                </a:solidFill>
                <a:effectLst/>
                <a:latin typeface=".SF NS"/>
              </a:rPr>
              <a:t>8. Missing at Random (MAR) means the missingness is related to the unobserved, missing data itself.</a:t>
            </a:r>
            <a:endParaRPr lang="en-US" dirty="0">
              <a:solidFill>
                <a:srgbClr val="0E0E0E"/>
              </a:solidFill>
              <a:effectLst/>
              <a:latin typeface=".SF NS"/>
            </a:endParaRPr>
          </a:p>
          <a:p>
            <a:r>
              <a:rPr lang="en-US" dirty="0">
                <a:solidFill>
                  <a:srgbClr val="0E0E0E"/>
                </a:solidFill>
                <a:effectLst/>
                <a:latin typeface=".SF NS"/>
              </a:rPr>
              <a:t>(True / False)</a:t>
            </a:r>
          </a:p>
        </p:txBody>
      </p:sp>
    </p:spTree>
    <p:extLst>
      <p:ext uri="{BB962C8B-B14F-4D97-AF65-F5344CB8AC3E}">
        <p14:creationId xmlns:p14="http://schemas.microsoft.com/office/powerpoint/2010/main" val="10365414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697FD-D866-4459-45D4-6E4A637FF753}"/>
              </a:ext>
            </a:extLst>
          </p:cNvPr>
          <p:cNvSpPr>
            <a:spLocks noGrp="1"/>
          </p:cNvSpPr>
          <p:nvPr>
            <p:ph type="title"/>
          </p:nvPr>
        </p:nvSpPr>
        <p:spPr/>
        <p:txBody>
          <a:bodyPr/>
          <a:lstStyle/>
          <a:p>
            <a:r>
              <a:rPr lang="en-US" dirty="0"/>
              <a:t>Outlier Detection</a:t>
            </a:r>
          </a:p>
        </p:txBody>
      </p:sp>
      <p:sp>
        <p:nvSpPr>
          <p:cNvPr id="4" name="Slide Number Placeholder 3">
            <a:extLst>
              <a:ext uri="{FF2B5EF4-FFF2-40B4-BE49-F238E27FC236}">
                <a16:creationId xmlns:a16="http://schemas.microsoft.com/office/drawing/2014/main" id="{F10E6801-EEC9-E82F-9F0E-37EE9D52BD49}"/>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5" name="Picture 4">
            <a:extLst>
              <a:ext uri="{FF2B5EF4-FFF2-40B4-BE49-F238E27FC236}">
                <a16:creationId xmlns:a16="http://schemas.microsoft.com/office/drawing/2014/main" id="{0E31AD38-27B0-DB37-137D-B11BA9C2848B}"/>
              </a:ext>
            </a:extLst>
          </p:cNvPr>
          <p:cNvPicPr>
            <a:picLocks noChangeAspect="1"/>
          </p:cNvPicPr>
          <p:nvPr/>
        </p:nvPicPr>
        <p:blipFill>
          <a:blip r:embed="rId2"/>
          <a:stretch>
            <a:fillRect/>
          </a:stretch>
        </p:blipFill>
        <p:spPr>
          <a:xfrm>
            <a:off x="1103671" y="1709367"/>
            <a:ext cx="10202366" cy="3895020"/>
          </a:xfrm>
          <a:prstGeom prst="rect">
            <a:avLst/>
          </a:prstGeom>
        </p:spPr>
      </p:pic>
    </p:spTree>
    <p:extLst>
      <p:ext uri="{BB962C8B-B14F-4D97-AF65-F5344CB8AC3E}">
        <p14:creationId xmlns:p14="http://schemas.microsoft.com/office/powerpoint/2010/main" val="1896534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23902-A88F-E9A2-24E0-9B6A1E280968}"/>
              </a:ext>
            </a:extLst>
          </p:cNvPr>
          <p:cNvSpPr>
            <a:spLocks noGrp="1"/>
          </p:cNvSpPr>
          <p:nvPr>
            <p:ph type="title"/>
          </p:nvPr>
        </p:nvSpPr>
        <p:spPr/>
        <p:txBody>
          <a:bodyPr/>
          <a:lstStyle/>
          <a:p>
            <a:r>
              <a:rPr lang="en-US" dirty="0"/>
              <a:t>Dealing with Outliers</a:t>
            </a:r>
          </a:p>
        </p:txBody>
      </p:sp>
      <p:sp>
        <p:nvSpPr>
          <p:cNvPr id="4" name="Slide Number Placeholder 3">
            <a:extLst>
              <a:ext uri="{FF2B5EF4-FFF2-40B4-BE49-F238E27FC236}">
                <a16:creationId xmlns:a16="http://schemas.microsoft.com/office/drawing/2014/main" id="{080033A6-BA0D-D6EA-4CEA-ABD702AD653C}"/>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5" name="Picture 4">
            <a:extLst>
              <a:ext uri="{FF2B5EF4-FFF2-40B4-BE49-F238E27FC236}">
                <a16:creationId xmlns:a16="http://schemas.microsoft.com/office/drawing/2014/main" id="{49B7B02C-E5BE-86F9-7E74-21000AFEE962}"/>
              </a:ext>
            </a:extLst>
          </p:cNvPr>
          <p:cNvPicPr>
            <a:picLocks noChangeAspect="1"/>
          </p:cNvPicPr>
          <p:nvPr/>
        </p:nvPicPr>
        <p:blipFill>
          <a:blip r:embed="rId2"/>
          <a:stretch>
            <a:fillRect/>
          </a:stretch>
        </p:blipFill>
        <p:spPr>
          <a:xfrm>
            <a:off x="581192" y="1672378"/>
            <a:ext cx="11054002" cy="3978912"/>
          </a:xfrm>
          <a:prstGeom prst="rect">
            <a:avLst/>
          </a:prstGeom>
        </p:spPr>
      </p:pic>
    </p:spTree>
    <p:extLst>
      <p:ext uri="{BB962C8B-B14F-4D97-AF65-F5344CB8AC3E}">
        <p14:creationId xmlns:p14="http://schemas.microsoft.com/office/powerpoint/2010/main" val="11954420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A6904-57D4-2808-8A9D-60DCE37B5FA3}"/>
              </a:ext>
            </a:extLst>
          </p:cNvPr>
          <p:cNvSpPr>
            <a:spLocks noGrp="1"/>
          </p:cNvSpPr>
          <p:nvPr>
            <p:ph type="title"/>
          </p:nvPr>
        </p:nvSpPr>
        <p:spPr/>
        <p:txBody>
          <a:bodyPr/>
          <a:lstStyle/>
          <a:p>
            <a:r>
              <a:rPr lang="en-US" dirty="0"/>
              <a:t>Correlation</a:t>
            </a:r>
          </a:p>
        </p:txBody>
      </p:sp>
      <p:sp>
        <p:nvSpPr>
          <p:cNvPr id="3" name="Content Placeholder 2">
            <a:extLst>
              <a:ext uri="{FF2B5EF4-FFF2-40B4-BE49-F238E27FC236}">
                <a16:creationId xmlns:a16="http://schemas.microsoft.com/office/drawing/2014/main" id="{8D598018-19DF-5B83-3B6E-756EE69F827A}"/>
              </a:ext>
            </a:extLst>
          </p:cNvPr>
          <p:cNvSpPr>
            <a:spLocks noGrp="1"/>
          </p:cNvSpPr>
          <p:nvPr>
            <p:ph idx="1"/>
          </p:nvPr>
        </p:nvSpPr>
        <p:spPr>
          <a:xfrm>
            <a:off x="581193" y="1451113"/>
            <a:ext cx="5514808" cy="4524237"/>
          </a:xfrm>
        </p:spPr>
        <p:txBody>
          <a:bodyPr>
            <a:normAutofit/>
          </a:bodyPr>
          <a:lstStyle/>
          <a:p>
            <a:r>
              <a:rPr lang="en-US" sz="2000" dirty="0"/>
              <a:t>Correlation is a </a:t>
            </a:r>
            <a:r>
              <a:rPr lang="en-US" sz="2000" b="1" dirty="0"/>
              <a:t>statistical measure</a:t>
            </a:r>
            <a:r>
              <a:rPr lang="en-US" sz="2000" dirty="0"/>
              <a:t> that describes the degree to which two variables move in relation to each other.</a:t>
            </a:r>
          </a:p>
          <a:p>
            <a:r>
              <a:rPr lang="en-US" sz="2000" dirty="0"/>
              <a:t>If </a:t>
            </a:r>
            <a:r>
              <a:rPr lang="en-US" sz="2000" b="1" dirty="0"/>
              <a:t>one variable increases while the other tends to increase</a:t>
            </a:r>
            <a:r>
              <a:rPr lang="en-US" sz="2000" dirty="0"/>
              <a:t>, they are </a:t>
            </a:r>
            <a:r>
              <a:rPr lang="en-US" sz="2000" b="1" dirty="0"/>
              <a:t>positively correlated</a:t>
            </a:r>
            <a:r>
              <a:rPr lang="en-US" sz="2000" dirty="0"/>
              <a:t>.</a:t>
            </a:r>
          </a:p>
          <a:p>
            <a:r>
              <a:rPr lang="en-US" sz="2000" dirty="0"/>
              <a:t>If </a:t>
            </a:r>
            <a:r>
              <a:rPr lang="en-US" sz="2000" b="1" dirty="0"/>
              <a:t>one increases while the other decreases</a:t>
            </a:r>
            <a:r>
              <a:rPr lang="en-US" sz="2000" dirty="0"/>
              <a:t>, they are </a:t>
            </a:r>
            <a:r>
              <a:rPr lang="en-US" sz="2000" b="1" dirty="0"/>
              <a:t>negatively correlated</a:t>
            </a:r>
            <a:r>
              <a:rPr lang="en-US" sz="2000" dirty="0"/>
              <a:t>.</a:t>
            </a:r>
          </a:p>
          <a:p>
            <a:r>
              <a:rPr lang="en-US" sz="2000" dirty="0"/>
              <a:t>The correlation is close to zero if they don’t move together systematically.</a:t>
            </a:r>
          </a:p>
        </p:txBody>
      </p:sp>
      <p:sp>
        <p:nvSpPr>
          <p:cNvPr id="4" name="Slide Number Placeholder 3">
            <a:extLst>
              <a:ext uri="{FF2B5EF4-FFF2-40B4-BE49-F238E27FC236}">
                <a16:creationId xmlns:a16="http://schemas.microsoft.com/office/drawing/2014/main" id="{813F148A-12B0-8C2E-2B62-D72EC33D83F7}"/>
              </a:ext>
            </a:extLst>
          </p:cNvPr>
          <p:cNvSpPr>
            <a:spLocks noGrp="1"/>
          </p:cNvSpPr>
          <p:nvPr>
            <p:ph type="sldNum" sz="quarter" idx="12"/>
          </p:nvPr>
        </p:nvSpPr>
        <p:spPr/>
        <p:txBody>
          <a:bodyPr/>
          <a:lstStyle/>
          <a:p>
            <a:fld id="{3A98EE3D-8CD1-4C3F-BD1C-C98C9596463C}" type="slidenum">
              <a:rPr lang="en-US" smtClean="0"/>
              <a:t>18</a:t>
            </a:fld>
            <a:endParaRPr lang="en-US" dirty="0"/>
          </a:p>
        </p:txBody>
      </p:sp>
      <p:grpSp>
        <p:nvGrpSpPr>
          <p:cNvPr id="13" name="Group 12">
            <a:extLst>
              <a:ext uri="{FF2B5EF4-FFF2-40B4-BE49-F238E27FC236}">
                <a16:creationId xmlns:a16="http://schemas.microsoft.com/office/drawing/2014/main" id="{CCD4639B-35FA-D61D-3081-92A5EAAC5819}"/>
              </a:ext>
            </a:extLst>
          </p:cNvPr>
          <p:cNvGrpSpPr/>
          <p:nvPr/>
        </p:nvGrpSpPr>
        <p:grpSpPr>
          <a:xfrm>
            <a:off x="6663907" y="702156"/>
            <a:ext cx="2602927" cy="2457241"/>
            <a:chOff x="6663907" y="702156"/>
            <a:chExt cx="2602927" cy="2457241"/>
          </a:xfrm>
        </p:grpSpPr>
        <p:pic>
          <p:nvPicPr>
            <p:cNvPr id="5" name="Picture 4">
              <a:extLst>
                <a:ext uri="{FF2B5EF4-FFF2-40B4-BE49-F238E27FC236}">
                  <a16:creationId xmlns:a16="http://schemas.microsoft.com/office/drawing/2014/main" id="{867E357D-48E1-92DD-86D5-61284ED6A1CB}"/>
                </a:ext>
              </a:extLst>
            </p:cNvPr>
            <p:cNvPicPr>
              <a:picLocks noChangeAspect="1"/>
            </p:cNvPicPr>
            <p:nvPr/>
          </p:nvPicPr>
          <p:blipFill>
            <a:blip r:embed="rId2"/>
            <a:stretch>
              <a:fillRect/>
            </a:stretch>
          </p:blipFill>
          <p:spPr>
            <a:xfrm>
              <a:off x="6663907" y="702156"/>
              <a:ext cx="2602927" cy="2457241"/>
            </a:xfrm>
            <a:prstGeom prst="rect">
              <a:avLst/>
            </a:prstGeom>
          </p:spPr>
        </p:pic>
        <p:cxnSp>
          <p:nvCxnSpPr>
            <p:cNvPr id="9" name="Straight Arrow Connector 8">
              <a:extLst>
                <a:ext uri="{FF2B5EF4-FFF2-40B4-BE49-F238E27FC236}">
                  <a16:creationId xmlns:a16="http://schemas.microsoft.com/office/drawing/2014/main" id="{93674207-E88D-3FBC-50BD-6EA846629E39}"/>
                </a:ext>
              </a:extLst>
            </p:cNvPr>
            <p:cNvCxnSpPr/>
            <p:nvPr/>
          </p:nvCxnSpPr>
          <p:spPr>
            <a:xfrm flipV="1">
              <a:off x="7123471" y="1252330"/>
              <a:ext cx="1814052" cy="1535115"/>
            </a:xfrm>
            <a:prstGeom prst="straightConnector1">
              <a:avLst/>
            </a:prstGeom>
            <a:ln w="412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D3DD43F9-D1E2-83FA-F1C2-A88D4F5911B6}"/>
              </a:ext>
            </a:extLst>
          </p:cNvPr>
          <p:cNvGrpSpPr/>
          <p:nvPr/>
        </p:nvGrpSpPr>
        <p:grpSpPr>
          <a:xfrm>
            <a:off x="8421667" y="1930776"/>
            <a:ext cx="2602927" cy="2466953"/>
            <a:chOff x="8421667" y="1930776"/>
            <a:chExt cx="2602927" cy="2466953"/>
          </a:xfrm>
        </p:grpSpPr>
        <p:pic>
          <p:nvPicPr>
            <p:cNvPr id="6" name="Picture 5">
              <a:extLst>
                <a:ext uri="{FF2B5EF4-FFF2-40B4-BE49-F238E27FC236}">
                  <a16:creationId xmlns:a16="http://schemas.microsoft.com/office/drawing/2014/main" id="{78A6F7E6-B3EA-BD6D-5B2F-1940FE39594B}"/>
                </a:ext>
              </a:extLst>
            </p:cNvPr>
            <p:cNvPicPr>
              <a:picLocks noChangeAspect="1"/>
            </p:cNvPicPr>
            <p:nvPr/>
          </p:nvPicPr>
          <p:blipFill>
            <a:blip r:embed="rId3"/>
            <a:stretch>
              <a:fillRect/>
            </a:stretch>
          </p:blipFill>
          <p:spPr>
            <a:xfrm>
              <a:off x="8421667" y="1930776"/>
              <a:ext cx="2602927" cy="2466953"/>
            </a:xfrm>
            <a:prstGeom prst="rect">
              <a:avLst/>
            </a:prstGeom>
          </p:spPr>
        </p:pic>
        <p:cxnSp>
          <p:nvCxnSpPr>
            <p:cNvPr id="10" name="Straight Arrow Connector 9">
              <a:extLst>
                <a:ext uri="{FF2B5EF4-FFF2-40B4-BE49-F238E27FC236}">
                  <a16:creationId xmlns:a16="http://schemas.microsoft.com/office/drawing/2014/main" id="{7A837948-B8E8-58FF-EB7E-AD3B874F58B1}"/>
                </a:ext>
              </a:extLst>
            </p:cNvPr>
            <p:cNvCxnSpPr>
              <a:cxnSpLocks/>
            </p:cNvCxnSpPr>
            <p:nvPr/>
          </p:nvCxnSpPr>
          <p:spPr>
            <a:xfrm>
              <a:off x="9100665" y="2503673"/>
              <a:ext cx="1338156" cy="1274890"/>
            </a:xfrm>
            <a:prstGeom prst="straightConnector1">
              <a:avLst/>
            </a:prstGeom>
            <a:ln w="41275">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30A134EA-6B1A-FC55-2878-EA1F00783A90}"/>
              </a:ext>
            </a:extLst>
          </p:cNvPr>
          <p:cNvGrpSpPr/>
          <p:nvPr/>
        </p:nvGrpSpPr>
        <p:grpSpPr>
          <a:xfrm>
            <a:off x="6692341" y="3698604"/>
            <a:ext cx="2546057" cy="2457241"/>
            <a:chOff x="6692341" y="3698604"/>
            <a:chExt cx="2546057" cy="2457241"/>
          </a:xfrm>
        </p:grpSpPr>
        <p:pic>
          <p:nvPicPr>
            <p:cNvPr id="7" name="Picture 6">
              <a:extLst>
                <a:ext uri="{FF2B5EF4-FFF2-40B4-BE49-F238E27FC236}">
                  <a16:creationId xmlns:a16="http://schemas.microsoft.com/office/drawing/2014/main" id="{F9AB6196-946A-FFDF-FCF7-87B97C59F1A5}"/>
                </a:ext>
              </a:extLst>
            </p:cNvPr>
            <p:cNvPicPr>
              <a:picLocks noChangeAspect="1"/>
            </p:cNvPicPr>
            <p:nvPr/>
          </p:nvPicPr>
          <p:blipFill>
            <a:blip r:embed="rId4"/>
            <a:stretch>
              <a:fillRect/>
            </a:stretch>
          </p:blipFill>
          <p:spPr>
            <a:xfrm>
              <a:off x="6692341" y="3698604"/>
              <a:ext cx="2546057" cy="2457241"/>
            </a:xfrm>
            <a:prstGeom prst="rect">
              <a:avLst/>
            </a:prstGeom>
          </p:spPr>
        </p:pic>
        <p:sp>
          <p:nvSpPr>
            <p:cNvPr id="12" name="TextBox 11">
              <a:extLst>
                <a:ext uri="{FF2B5EF4-FFF2-40B4-BE49-F238E27FC236}">
                  <a16:creationId xmlns:a16="http://schemas.microsoft.com/office/drawing/2014/main" id="{941986BC-C7A9-D5E6-BF43-B40A26A0C21E}"/>
                </a:ext>
              </a:extLst>
            </p:cNvPr>
            <p:cNvSpPr txBox="1"/>
            <p:nvPr/>
          </p:nvSpPr>
          <p:spPr>
            <a:xfrm>
              <a:off x="7540052" y="4751881"/>
              <a:ext cx="1004341" cy="369332"/>
            </a:xfrm>
            <a:prstGeom prst="rect">
              <a:avLst/>
            </a:prstGeom>
            <a:noFill/>
          </p:spPr>
          <p:txBody>
            <a:bodyPr wrap="square" rtlCol="0">
              <a:spAutoFit/>
            </a:bodyPr>
            <a:lstStyle/>
            <a:p>
              <a:r>
                <a:rPr lang="en-US" dirty="0">
                  <a:solidFill>
                    <a:srgbClr val="FF0000"/>
                  </a:solidFill>
                </a:rPr>
                <a:t>Random</a:t>
              </a:r>
            </a:p>
          </p:txBody>
        </p:sp>
      </p:grpSp>
    </p:spTree>
    <p:extLst>
      <p:ext uri="{BB962C8B-B14F-4D97-AF65-F5344CB8AC3E}">
        <p14:creationId xmlns:p14="http://schemas.microsoft.com/office/powerpoint/2010/main" val="337231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dissolve">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dissolv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dissolv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dissolve">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dissolve">
                                      <p:cBhvr>
                                        <p:cTn id="3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04567D-E13B-788C-D94C-57B10368D0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0D616A-5BA0-2C22-1745-223E014E9042}"/>
              </a:ext>
            </a:extLst>
          </p:cNvPr>
          <p:cNvSpPr>
            <a:spLocks noGrp="1"/>
          </p:cNvSpPr>
          <p:nvPr>
            <p:ph type="title"/>
          </p:nvPr>
        </p:nvSpPr>
        <p:spPr>
          <a:xfrm>
            <a:off x="581192" y="702156"/>
            <a:ext cx="5654716" cy="550174"/>
          </a:xfrm>
        </p:spPr>
        <p:txBody>
          <a:bodyPr/>
          <a:lstStyle/>
          <a:p>
            <a:r>
              <a:rPr lang="en-US" dirty="0"/>
              <a:t>Pearson Correlation</a:t>
            </a:r>
          </a:p>
        </p:txBody>
      </p:sp>
      <p:sp>
        <p:nvSpPr>
          <p:cNvPr id="3" name="Content Placeholder 2">
            <a:extLst>
              <a:ext uri="{FF2B5EF4-FFF2-40B4-BE49-F238E27FC236}">
                <a16:creationId xmlns:a16="http://schemas.microsoft.com/office/drawing/2014/main" id="{29D662C4-3343-DE0A-D66E-AAA37CAE179E}"/>
              </a:ext>
            </a:extLst>
          </p:cNvPr>
          <p:cNvSpPr>
            <a:spLocks noGrp="1"/>
          </p:cNvSpPr>
          <p:nvPr>
            <p:ph idx="1"/>
          </p:nvPr>
        </p:nvSpPr>
        <p:spPr>
          <a:xfrm>
            <a:off x="581192" y="1451113"/>
            <a:ext cx="10199879" cy="4524237"/>
          </a:xfrm>
        </p:spPr>
        <p:txBody>
          <a:bodyPr anchor="t">
            <a:normAutofit/>
          </a:bodyPr>
          <a:lstStyle/>
          <a:p>
            <a:r>
              <a:rPr lang="en-US" sz="1800" dirty="0"/>
              <a:t>The most common type of correlation measure is the </a:t>
            </a:r>
            <a:r>
              <a:rPr lang="en-US" sz="1800" b="1" dirty="0"/>
              <a:t>Pearson correlation coefficient (r)</a:t>
            </a:r>
            <a:r>
              <a:rPr lang="en-US" sz="1800" dirty="0"/>
              <a:t>, which ranges from </a:t>
            </a:r>
            <a:r>
              <a:rPr lang="en-US" sz="1800" b="1" dirty="0"/>
              <a:t>-1 to +1</a:t>
            </a:r>
            <a:r>
              <a:rPr lang="en-US" sz="1800" dirty="0"/>
              <a:t>.</a:t>
            </a:r>
          </a:p>
          <a:p>
            <a:r>
              <a:rPr lang="en-US" sz="1800" dirty="0"/>
              <a:t>Interpretation of Pearson Correlation Coefficient (r):</a:t>
            </a:r>
          </a:p>
          <a:p>
            <a:pPr marL="324000" lvl="1" indent="0">
              <a:buNone/>
            </a:pPr>
            <a:r>
              <a:rPr lang="en-US" sz="1600" dirty="0"/>
              <a:t>•    r = 1 : Perfect positive linear relationship. As one variable increases, the other variable increases proportionally.</a:t>
            </a:r>
            <a:br>
              <a:rPr lang="en-US" sz="1600" dirty="0"/>
            </a:br>
            <a:r>
              <a:rPr lang="en-US" sz="1600" dirty="0"/>
              <a:t>•    r = -1 : Perfect negative linear relationship. As one variable increases, the other decreases proportionally.</a:t>
            </a:r>
            <a:br>
              <a:rPr lang="en-US" sz="1600" dirty="0"/>
            </a:br>
            <a:r>
              <a:rPr lang="en-US" sz="1600" dirty="0"/>
              <a:t>•    r = 0 : No linear relationship between the variables.</a:t>
            </a:r>
          </a:p>
          <a:p>
            <a:endParaRPr lang="en-US" sz="1800" dirty="0"/>
          </a:p>
          <a:p>
            <a:endParaRPr lang="en-US" sz="1800" dirty="0"/>
          </a:p>
        </p:txBody>
      </p:sp>
      <p:pic>
        <p:nvPicPr>
          <p:cNvPr id="8" name="Picture 7">
            <a:extLst>
              <a:ext uri="{FF2B5EF4-FFF2-40B4-BE49-F238E27FC236}">
                <a16:creationId xmlns:a16="http://schemas.microsoft.com/office/drawing/2014/main" id="{0DABD97C-B8C1-00E1-1E03-4585165A2474}"/>
              </a:ext>
            </a:extLst>
          </p:cNvPr>
          <p:cNvPicPr>
            <a:picLocks noChangeAspect="1"/>
          </p:cNvPicPr>
          <p:nvPr/>
        </p:nvPicPr>
        <p:blipFill>
          <a:blip r:embed="rId3"/>
          <a:srcRect t="8764"/>
          <a:stretch>
            <a:fillRect/>
          </a:stretch>
        </p:blipFill>
        <p:spPr>
          <a:xfrm>
            <a:off x="1794931" y="3768862"/>
            <a:ext cx="7772400" cy="2856066"/>
          </a:xfrm>
          <a:prstGeom prst="rect">
            <a:avLst/>
          </a:prstGeom>
        </p:spPr>
      </p:pic>
    </p:spTree>
    <p:extLst>
      <p:ext uri="{BB962C8B-B14F-4D97-AF65-F5344CB8AC3E}">
        <p14:creationId xmlns:p14="http://schemas.microsoft.com/office/powerpoint/2010/main" val="2046315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535E1-E497-74F9-B340-66A8190F29FE}"/>
              </a:ext>
            </a:extLst>
          </p:cNvPr>
          <p:cNvSpPr>
            <a:spLocks noGrp="1"/>
          </p:cNvSpPr>
          <p:nvPr>
            <p:ph type="title"/>
          </p:nvPr>
        </p:nvSpPr>
        <p:spPr/>
        <p:txBody>
          <a:bodyPr/>
          <a:lstStyle/>
          <a:p>
            <a:r>
              <a:rPr lang="en-US" b="1" dirty="0"/>
              <a:t>Learning Objectives</a:t>
            </a:r>
            <a:endParaRPr lang="en-US" dirty="0"/>
          </a:p>
        </p:txBody>
      </p:sp>
      <p:sp>
        <p:nvSpPr>
          <p:cNvPr id="3" name="Content Placeholder 2">
            <a:extLst>
              <a:ext uri="{FF2B5EF4-FFF2-40B4-BE49-F238E27FC236}">
                <a16:creationId xmlns:a16="http://schemas.microsoft.com/office/drawing/2014/main" id="{ABF4E128-D046-5B4E-633B-92F8B723022C}"/>
              </a:ext>
            </a:extLst>
          </p:cNvPr>
          <p:cNvSpPr>
            <a:spLocks noGrp="1"/>
          </p:cNvSpPr>
          <p:nvPr>
            <p:ph idx="1"/>
          </p:nvPr>
        </p:nvSpPr>
        <p:spPr/>
        <p:txBody>
          <a:bodyPr>
            <a:normAutofit/>
          </a:bodyPr>
          <a:lstStyle/>
          <a:p>
            <a:r>
              <a:rPr lang="en-US" sz="2000" dirty="0"/>
              <a:t>Define and explain the importance of EDA in the data science workflow.</a:t>
            </a:r>
          </a:p>
          <a:p>
            <a:r>
              <a:rPr lang="en-US" sz="2000" dirty="0"/>
              <a:t>Perform various data cleaning and preprocessing steps.</a:t>
            </a:r>
          </a:p>
          <a:p>
            <a:r>
              <a:rPr lang="en-US" sz="2000" dirty="0"/>
              <a:t>Utilize descriptive statistics to summarize data distributions.</a:t>
            </a:r>
          </a:p>
          <a:p>
            <a:r>
              <a:rPr lang="en-US" sz="2000" dirty="0"/>
              <a:t>Apply a range of data visualization techniques to uncover patterns and relationships.</a:t>
            </a:r>
          </a:p>
          <a:p>
            <a:r>
              <a:rPr lang="en-US" sz="2000" dirty="0"/>
              <a:t>Identify outliers, missing values, and data inconsistencies.</a:t>
            </a:r>
          </a:p>
          <a:p>
            <a:r>
              <a:rPr lang="en-US" sz="2000" dirty="0"/>
              <a:t>Formulate and test hypotheses based on EDA findings.</a:t>
            </a:r>
          </a:p>
          <a:p>
            <a:r>
              <a:rPr lang="en-US" sz="2000" dirty="0"/>
              <a:t>Implement EDA techniques using Python libraries such as Pandas, Matplotlib, Seaborn, and </a:t>
            </a:r>
            <a:r>
              <a:rPr lang="en-US" sz="2000" dirty="0" err="1"/>
              <a:t>Scipy</a:t>
            </a:r>
            <a:r>
              <a:rPr lang="en-US" sz="2000" dirty="0"/>
              <a:t>.</a:t>
            </a:r>
          </a:p>
          <a:p>
            <a:endParaRPr lang="en-US" sz="2000" dirty="0"/>
          </a:p>
        </p:txBody>
      </p:sp>
      <p:sp>
        <p:nvSpPr>
          <p:cNvPr id="4" name="Slide Number Placeholder 3">
            <a:extLst>
              <a:ext uri="{FF2B5EF4-FFF2-40B4-BE49-F238E27FC236}">
                <a16:creationId xmlns:a16="http://schemas.microsoft.com/office/drawing/2014/main" id="{D333B38C-FF66-EB9C-2EF5-524C8FA9B615}"/>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38444492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1C4ECC-0506-E1B2-7E43-7B2C4CD996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B89927-60EC-4582-B12B-8CAA642869B7}"/>
              </a:ext>
            </a:extLst>
          </p:cNvPr>
          <p:cNvSpPr>
            <a:spLocks noGrp="1"/>
          </p:cNvSpPr>
          <p:nvPr>
            <p:ph type="title"/>
          </p:nvPr>
        </p:nvSpPr>
        <p:spPr>
          <a:xfrm>
            <a:off x="581191" y="702156"/>
            <a:ext cx="8459569" cy="550174"/>
          </a:xfrm>
        </p:spPr>
        <p:txBody>
          <a:bodyPr/>
          <a:lstStyle/>
          <a:p>
            <a:r>
              <a:rPr lang="en-US" dirty="0"/>
              <a:t>Pearson Correlation interpretation</a:t>
            </a:r>
          </a:p>
        </p:txBody>
      </p:sp>
      <p:pic>
        <p:nvPicPr>
          <p:cNvPr id="8" name="Picture 7">
            <a:extLst>
              <a:ext uri="{FF2B5EF4-FFF2-40B4-BE49-F238E27FC236}">
                <a16:creationId xmlns:a16="http://schemas.microsoft.com/office/drawing/2014/main" id="{CA220DA6-7879-4A64-8D9C-EACF733D202E}"/>
              </a:ext>
            </a:extLst>
          </p:cNvPr>
          <p:cNvPicPr>
            <a:picLocks noChangeAspect="1"/>
          </p:cNvPicPr>
          <p:nvPr/>
        </p:nvPicPr>
        <p:blipFill>
          <a:blip r:embed="rId3"/>
          <a:srcRect l="41146" t="50971" r="19903" b="21939"/>
          <a:stretch>
            <a:fillRect/>
          </a:stretch>
        </p:blipFill>
        <p:spPr>
          <a:xfrm>
            <a:off x="3214098" y="1563329"/>
            <a:ext cx="5763801" cy="1555955"/>
          </a:xfrm>
          <a:prstGeom prst="rect">
            <a:avLst/>
          </a:prstGeom>
        </p:spPr>
      </p:pic>
      <p:pic>
        <p:nvPicPr>
          <p:cNvPr id="6" name="Picture 5">
            <a:extLst>
              <a:ext uri="{FF2B5EF4-FFF2-40B4-BE49-F238E27FC236}">
                <a16:creationId xmlns:a16="http://schemas.microsoft.com/office/drawing/2014/main" id="{781A34D2-A95C-859E-770F-795E99920A52}"/>
              </a:ext>
            </a:extLst>
          </p:cNvPr>
          <p:cNvPicPr>
            <a:picLocks noChangeAspect="1"/>
          </p:cNvPicPr>
          <p:nvPr/>
        </p:nvPicPr>
        <p:blipFill>
          <a:blip r:embed="rId4"/>
          <a:stretch>
            <a:fillRect/>
          </a:stretch>
        </p:blipFill>
        <p:spPr>
          <a:xfrm>
            <a:off x="345479" y="3119283"/>
            <a:ext cx="5401457" cy="2307155"/>
          </a:xfrm>
          <a:prstGeom prst="rect">
            <a:avLst/>
          </a:prstGeom>
        </p:spPr>
      </p:pic>
      <p:pic>
        <p:nvPicPr>
          <p:cNvPr id="9" name="Picture 8">
            <a:extLst>
              <a:ext uri="{FF2B5EF4-FFF2-40B4-BE49-F238E27FC236}">
                <a16:creationId xmlns:a16="http://schemas.microsoft.com/office/drawing/2014/main" id="{9B2DD8DB-C301-1B19-94FE-825CDFAF65E2}"/>
              </a:ext>
            </a:extLst>
          </p:cNvPr>
          <p:cNvPicPr>
            <a:picLocks noChangeAspect="1"/>
          </p:cNvPicPr>
          <p:nvPr/>
        </p:nvPicPr>
        <p:blipFill>
          <a:blip r:embed="rId5"/>
          <a:stretch>
            <a:fillRect/>
          </a:stretch>
        </p:blipFill>
        <p:spPr>
          <a:xfrm>
            <a:off x="5888947" y="3119284"/>
            <a:ext cx="6105119" cy="2007352"/>
          </a:xfrm>
          <a:prstGeom prst="rect">
            <a:avLst/>
          </a:prstGeom>
        </p:spPr>
      </p:pic>
    </p:spTree>
    <p:extLst>
      <p:ext uri="{BB962C8B-B14F-4D97-AF65-F5344CB8AC3E}">
        <p14:creationId xmlns:p14="http://schemas.microsoft.com/office/powerpoint/2010/main" val="10561994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CDA13-3EED-1788-E474-58C87A6209B1}"/>
              </a:ext>
            </a:extLst>
          </p:cNvPr>
          <p:cNvSpPr>
            <a:spLocks noGrp="1"/>
          </p:cNvSpPr>
          <p:nvPr>
            <p:ph type="title"/>
          </p:nvPr>
        </p:nvSpPr>
        <p:spPr/>
        <p:txBody>
          <a:bodyPr/>
          <a:lstStyle/>
          <a:p>
            <a:r>
              <a:rPr lang="en-US" dirty="0"/>
              <a:t>Covariance vs Correlation</a:t>
            </a:r>
          </a:p>
        </p:txBody>
      </p:sp>
      <p:sp>
        <p:nvSpPr>
          <p:cNvPr id="4" name="Slide Number Placeholder 3">
            <a:extLst>
              <a:ext uri="{FF2B5EF4-FFF2-40B4-BE49-F238E27FC236}">
                <a16:creationId xmlns:a16="http://schemas.microsoft.com/office/drawing/2014/main" id="{5470A973-F3A6-FC2C-A7C5-0E99D3296A4F}"/>
              </a:ext>
            </a:extLst>
          </p:cNvPr>
          <p:cNvSpPr>
            <a:spLocks noGrp="1"/>
          </p:cNvSpPr>
          <p:nvPr>
            <p:ph type="sldNum" sz="quarter" idx="12"/>
          </p:nvPr>
        </p:nvSpPr>
        <p:spPr/>
        <p:txBody>
          <a:bodyPr/>
          <a:lstStyle/>
          <a:p>
            <a:fld id="{3A98EE3D-8CD1-4C3F-BD1C-C98C9596463C}" type="slidenum">
              <a:rPr lang="en-US" smtClean="0"/>
              <a:t>21</a:t>
            </a:fld>
            <a:endParaRPr lang="en-US" dirty="0"/>
          </a:p>
        </p:txBody>
      </p:sp>
      <p:pic>
        <p:nvPicPr>
          <p:cNvPr id="5122" name="Picture 2">
            <a:extLst>
              <a:ext uri="{FF2B5EF4-FFF2-40B4-BE49-F238E27FC236}">
                <a16:creationId xmlns:a16="http://schemas.microsoft.com/office/drawing/2014/main" id="{3566B489-9791-D205-C68F-72BD87F9F9E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4779" b="15826"/>
          <a:stretch/>
        </p:blipFill>
        <p:spPr bwMode="auto">
          <a:xfrm>
            <a:off x="6405715" y="2210578"/>
            <a:ext cx="2302450" cy="253047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0A17613-901F-FABF-9729-B9E2BFAA805C}"/>
              </a:ext>
            </a:extLst>
          </p:cNvPr>
          <p:cNvPicPr>
            <a:picLocks noChangeAspect="1"/>
          </p:cNvPicPr>
          <p:nvPr/>
        </p:nvPicPr>
        <p:blipFill>
          <a:blip r:embed="rId3"/>
          <a:stretch>
            <a:fillRect/>
          </a:stretch>
        </p:blipFill>
        <p:spPr>
          <a:xfrm>
            <a:off x="3123578" y="1760201"/>
            <a:ext cx="2932840" cy="3431231"/>
          </a:xfrm>
          <a:prstGeom prst="rect">
            <a:avLst/>
          </a:prstGeom>
        </p:spPr>
      </p:pic>
      <p:pic>
        <p:nvPicPr>
          <p:cNvPr id="9" name="Picture 8">
            <a:extLst>
              <a:ext uri="{FF2B5EF4-FFF2-40B4-BE49-F238E27FC236}">
                <a16:creationId xmlns:a16="http://schemas.microsoft.com/office/drawing/2014/main" id="{4906FFEC-9EB3-AF6B-FAD5-341014235A8D}"/>
              </a:ext>
            </a:extLst>
          </p:cNvPr>
          <p:cNvPicPr>
            <a:picLocks noChangeAspect="1"/>
          </p:cNvPicPr>
          <p:nvPr/>
        </p:nvPicPr>
        <p:blipFill>
          <a:blip r:embed="rId4"/>
          <a:stretch>
            <a:fillRect/>
          </a:stretch>
        </p:blipFill>
        <p:spPr>
          <a:xfrm>
            <a:off x="8813998" y="1760201"/>
            <a:ext cx="3078790" cy="3431230"/>
          </a:xfrm>
          <a:prstGeom prst="rect">
            <a:avLst/>
          </a:prstGeom>
        </p:spPr>
      </p:pic>
      <p:pic>
        <p:nvPicPr>
          <p:cNvPr id="10" name="Picture 2">
            <a:extLst>
              <a:ext uri="{FF2B5EF4-FFF2-40B4-BE49-F238E27FC236}">
                <a16:creationId xmlns:a16="http://schemas.microsoft.com/office/drawing/2014/main" id="{FFC9C57A-3C42-DF18-4DEE-2A820BDE686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9860" r="24960" b="16135"/>
          <a:stretch/>
        </p:blipFill>
        <p:spPr bwMode="auto">
          <a:xfrm>
            <a:off x="581192" y="2215230"/>
            <a:ext cx="2298762" cy="2521173"/>
          </a:xfrm>
          <a:prstGeom prst="rect">
            <a:avLst/>
          </a:prstGeom>
          <a:noFill/>
          <a:extLst>
            <a:ext uri="{909E8E84-426E-40DD-AFC4-6F175D3DCCD1}">
              <a14:hiddenFill xmlns:a14="http://schemas.microsoft.com/office/drawing/2010/main">
                <a:solidFill>
                  <a:srgbClr val="FFFFFF"/>
                </a:solidFill>
              </a14:hiddenFill>
            </a:ext>
          </a:extLst>
        </p:spPr>
      </p:pic>
      <p:sp>
        <p:nvSpPr>
          <p:cNvPr id="3" name="Oval 2">
            <a:extLst>
              <a:ext uri="{FF2B5EF4-FFF2-40B4-BE49-F238E27FC236}">
                <a16:creationId xmlns:a16="http://schemas.microsoft.com/office/drawing/2014/main" id="{505729CA-63A4-5428-6EEE-11FCA5F7F714}"/>
              </a:ext>
            </a:extLst>
          </p:cNvPr>
          <p:cNvSpPr/>
          <p:nvPr/>
        </p:nvSpPr>
        <p:spPr>
          <a:xfrm>
            <a:off x="8708165" y="2563318"/>
            <a:ext cx="1289154" cy="749508"/>
          </a:xfrm>
          <a:prstGeom prst="ellipse">
            <a:avLst/>
          </a:prstGeom>
          <a:solidFill>
            <a:srgbClr val="FFFF00">
              <a:alpha val="11000"/>
            </a:srgbClr>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915335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921B5-89C8-A9D9-38D6-962A4891E707}"/>
              </a:ext>
            </a:extLst>
          </p:cNvPr>
          <p:cNvSpPr>
            <a:spLocks noGrp="1"/>
          </p:cNvSpPr>
          <p:nvPr>
            <p:ph type="title"/>
          </p:nvPr>
        </p:nvSpPr>
        <p:spPr/>
        <p:txBody>
          <a:bodyPr/>
          <a:lstStyle/>
          <a:p>
            <a:r>
              <a:rPr lang="en-US" dirty="0"/>
              <a:t>Mean, Variance, Standard Deviation</a:t>
            </a:r>
          </a:p>
        </p:txBody>
      </p:sp>
      <p:sp>
        <p:nvSpPr>
          <p:cNvPr id="4" name="Slide Number Placeholder 3">
            <a:extLst>
              <a:ext uri="{FF2B5EF4-FFF2-40B4-BE49-F238E27FC236}">
                <a16:creationId xmlns:a16="http://schemas.microsoft.com/office/drawing/2014/main" id="{CA5C9743-F085-2262-601E-94727F9B2E5F}"/>
              </a:ext>
            </a:extLst>
          </p:cNvPr>
          <p:cNvSpPr>
            <a:spLocks noGrp="1"/>
          </p:cNvSpPr>
          <p:nvPr>
            <p:ph type="sldNum" sz="quarter" idx="12"/>
          </p:nvPr>
        </p:nvSpPr>
        <p:spPr/>
        <p:txBody>
          <a:bodyPr/>
          <a:lstStyle/>
          <a:p>
            <a:fld id="{3A98EE3D-8CD1-4C3F-BD1C-C98C9596463C}" type="slidenum">
              <a:rPr lang="en-US" smtClean="0"/>
              <a:t>22</a:t>
            </a:fld>
            <a:endParaRPr lang="en-US" dirty="0"/>
          </a:p>
        </p:txBody>
      </p:sp>
      <p:pic>
        <p:nvPicPr>
          <p:cNvPr id="5" name="Picture 4">
            <a:extLst>
              <a:ext uri="{FF2B5EF4-FFF2-40B4-BE49-F238E27FC236}">
                <a16:creationId xmlns:a16="http://schemas.microsoft.com/office/drawing/2014/main" id="{40BEC05E-6644-8C96-BD09-79DF66619092}"/>
              </a:ext>
            </a:extLst>
          </p:cNvPr>
          <p:cNvPicPr>
            <a:picLocks noChangeAspect="1"/>
          </p:cNvPicPr>
          <p:nvPr/>
        </p:nvPicPr>
        <p:blipFill>
          <a:blip r:embed="rId3"/>
          <a:srcRect t="12490"/>
          <a:stretch/>
        </p:blipFill>
        <p:spPr>
          <a:xfrm>
            <a:off x="359968" y="1497576"/>
            <a:ext cx="3746500" cy="3767599"/>
          </a:xfrm>
          <a:prstGeom prst="rect">
            <a:avLst/>
          </a:prstGeom>
        </p:spPr>
      </p:pic>
      <p:pic>
        <p:nvPicPr>
          <p:cNvPr id="6" name="Picture 5">
            <a:extLst>
              <a:ext uri="{FF2B5EF4-FFF2-40B4-BE49-F238E27FC236}">
                <a16:creationId xmlns:a16="http://schemas.microsoft.com/office/drawing/2014/main" id="{CCE139A6-0398-1EA5-A7A7-05CBF1B4D585}"/>
              </a:ext>
            </a:extLst>
          </p:cNvPr>
          <p:cNvPicPr>
            <a:picLocks noChangeAspect="1"/>
          </p:cNvPicPr>
          <p:nvPr/>
        </p:nvPicPr>
        <p:blipFill>
          <a:blip r:embed="rId4"/>
          <a:srcRect t="13508"/>
          <a:stretch/>
        </p:blipFill>
        <p:spPr>
          <a:xfrm>
            <a:off x="4222751" y="1497576"/>
            <a:ext cx="3746500" cy="4009308"/>
          </a:xfrm>
          <a:prstGeom prst="rect">
            <a:avLst/>
          </a:prstGeom>
        </p:spPr>
      </p:pic>
      <p:pic>
        <p:nvPicPr>
          <p:cNvPr id="7" name="Picture 6">
            <a:extLst>
              <a:ext uri="{FF2B5EF4-FFF2-40B4-BE49-F238E27FC236}">
                <a16:creationId xmlns:a16="http://schemas.microsoft.com/office/drawing/2014/main" id="{DB2DFB6A-0461-62BF-F676-E523BCBA5A94}"/>
              </a:ext>
            </a:extLst>
          </p:cNvPr>
          <p:cNvPicPr>
            <a:picLocks noChangeAspect="1"/>
          </p:cNvPicPr>
          <p:nvPr/>
        </p:nvPicPr>
        <p:blipFill>
          <a:blip r:embed="rId5"/>
          <a:srcRect t="11151"/>
          <a:stretch/>
        </p:blipFill>
        <p:spPr>
          <a:xfrm>
            <a:off x="8085534" y="1504334"/>
            <a:ext cx="3709342" cy="4225823"/>
          </a:xfrm>
          <a:prstGeom prst="rect">
            <a:avLst/>
          </a:prstGeom>
        </p:spPr>
      </p:pic>
    </p:spTree>
    <p:extLst>
      <p:ext uri="{BB962C8B-B14F-4D97-AF65-F5344CB8AC3E}">
        <p14:creationId xmlns:p14="http://schemas.microsoft.com/office/powerpoint/2010/main" val="8713834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B05FA-8619-4F23-F7DA-BD1899D1A191}"/>
              </a:ext>
            </a:extLst>
          </p:cNvPr>
          <p:cNvSpPr>
            <a:spLocks noGrp="1"/>
          </p:cNvSpPr>
          <p:nvPr>
            <p:ph type="title"/>
          </p:nvPr>
        </p:nvSpPr>
        <p:spPr/>
        <p:txBody>
          <a:bodyPr>
            <a:normAutofit/>
          </a:bodyPr>
          <a:lstStyle/>
          <a:p>
            <a:r>
              <a:rPr lang="en-US" b="1" dirty="0"/>
              <a:t>Why is Correlation Important in EDA?</a:t>
            </a:r>
            <a:endParaRPr lang="en-US" dirty="0"/>
          </a:p>
        </p:txBody>
      </p:sp>
      <p:sp>
        <p:nvSpPr>
          <p:cNvPr id="3" name="Content Placeholder 2">
            <a:extLst>
              <a:ext uri="{FF2B5EF4-FFF2-40B4-BE49-F238E27FC236}">
                <a16:creationId xmlns:a16="http://schemas.microsoft.com/office/drawing/2014/main" id="{64EE99EB-32CA-C8D8-F495-14EA91B05EA8}"/>
              </a:ext>
            </a:extLst>
          </p:cNvPr>
          <p:cNvSpPr>
            <a:spLocks noGrp="1"/>
          </p:cNvSpPr>
          <p:nvPr>
            <p:ph idx="1"/>
          </p:nvPr>
        </p:nvSpPr>
        <p:spPr>
          <a:xfrm>
            <a:off x="581192" y="1451113"/>
            <a:ext cx="11029615" cy="4972801"/>
          </a:xfrm>
        </p:spPr>
        <p:txBody>
          <a:bodyPr>
            <a:normAutofit fontScale="92500" lnSpcReduction="20000"/>
          </a:bodyPr>
          <a:lstStyle/>
          <a:p>
            <a:pPr marL="0" indent="0">
              <a:buNone/>
            </a:pPr>
            <a:r>
              <a:rPr lang="en-US" sz="1800" dirty="0"/>
              <a:t>During EDA, correlation helps you understand </a:t>
            </a:r>
            <a:r>
              <a:rPr lang="en-US" sz="1800" b="1" dirty="0"/>
              <a:t>relationships between variables</a:t>
            </a:r>
            <a:r>
              <a:rPr lang="en-US" sz="1800" dirty="0"/>
              <a:t>, which is crucial for:</a:t>
            </a:r>
          </a:p>
          <a:p>
            <a:r>
              <a:rPr lang="en-US" sz="1800" b="1" dirty="0"/>
              <a:t>Feature Selection</a:t>
            </a:r>
            <a:endParaRPr lang="en-US" sz="1800" dirty="0"/>
          </a:p>
          <a:p>
            <a:pPr lvl="1"/>
            <a:r>
              <a:rPr lang="en-US" sz="1700" dirty="0"/>
              <a:t>Strongly correlated features may provide </a:t>
            </a:r>
            <a:r>
              <a:rPr lang="en-US" sz="1700" b="1" dirty="0"/>
              <a:t>redundant information</a:t>
            </a:r>
            <a:r>
              <a:rPr lang="en-US" sz="1700" dirty="0"/>
              <a:t>.</a:t>
            </a:r>
          </a:p>
          <a:p>
            <a:pPr lvl="1"/>
            <a:r>
              <a:rPr lang="en-US" sz="1700" dirty="0"/>
              <a:t>Detecting this helps avoid multicollinearity (important in regression models).</a:t>
            </a:r>
          </a:p>
          <a:p>
            <a:r>
              <a:rPr lang="en-US" sz="1800" b="1" dirty="0"/>
              <a:t>Understanding Patterns</a:t>
            </a:r>
            <a:endParaRPr lang="en-US" sz="1800" dirty="0"/>
          </a:p>
          <a:p>
            <a:pPr lvl="1"/>
            <a:r>
              <a:rPr lang="en-US" sz="1700" dirty="0"/>
              <a:t>Correlations reveal how variables interact.</a:t>
            </a:r>
          </a:p>
          <a:p>
            <a:pPr lvl="1"/>
            <a:r>
              <a:rPr lang="en-US" sz="1700" dirty="0"/>
              <a:t>For example, in sales data, </a:t>
            </a:r>
            <a:r>
              <a:rPr lang="en-US" sz="1700" i="1" dirty="0"/>
              <a:t>advertising spend</a:t>
            </a:r>
            <a:r>
              <a:rPr lang="en-US" sz="1700" dirty="0"/>
              <a:t> may strongly correlate with </a:t>
            </a:r>
            <a:r>
              <a:rPr lang="en-US" sz="1700" i="1" dirty="0"/>
              <a:t>revenue</a:t>
            </a:r>
            <a:r>
              <a:rPr lang="en-US" sz="1700" dirty="0"/>
              <a:t>.</a:t>
            </a:r>
            <a:endParaRPr lang="en-US" dirty="0"/>
          </a:p>
          <a:p>
            <a:r>
              <a:rPr lang="en-US" sz="1800" b="1" dirty="0"/>
              <a:t>Detecting Potential Causation Candidates</a:t>
            </a:r>
            <a:endParaRPr lang="en-US" sz="1800" dirty="0"/>
          </a:p>
          <a:p>
            <a:pPr lvl="1"/>
            <a:r>
              <a:rPr lang="en-US" sz="1700" dirty="0"/>
              <a:t>Correlation doesn’t prove causation, but it highlights variables worth deeper investigation</a:t>
            </a:r>
            <a:r>
              <a:rPr lang="en-US" dirty="0"/>
              <a:t>.</a:t>
            </a:r>
          </a:p>
          <a:p>
            <a:r>
              <a:rPr lang="en-US" sz="1800" b="1" dirty="0"/>
              <a:t>Dimensionality Reduction</a:t>
            </a:r>
            <a:endParaRPr lang="en-US" sz="1800" dirty="0"/>
          </a:p>
          <a:p>
            <a:pPr lvl="1"/>
            <a:r>
              <a:rPr lang="en-US" sz="1700" dirty="0"/>
              <a:t>Highly correlated variables can sometimes be combined or reduced with techniques like </a:t>
            </a:r>
            <a:r>
              <a:rPr lang="en-US" sz="1700" b="1" dirty="0"/>
              <a:t>PCA (Principal Component Analysis)</a:t>
            </a:r>
            <a:r>
              <a:rPr lang="en-US" sz="1700" dirty="0"/>
              <a:t>.</a:t>
            </a:r>
          </a:p>
          <a:p>
            <a:r>
              <a:rPr lang="en-US" sz="1800" b="1" dirty="0"/>
              <a:t>Identifying Data Issues</a:t>
            </a:r>
            <a:endParaRPr lang="en-US" sz="1800" dirty="0"/>
          </a:p>
          <a:p>
            <a:pPr lvl="1"/>
            <a:r>
              <a:rPr lang="en-US" sz="1700" dirty="0"/>
              <a:t>Unexpected correlations (or lack of correlation) may point to </a:t>
            </a:r>
            <a:r>
              <a:rPr lang="en-US" sz="1700" b="1" dirty="0"/>
              <a:t>data errors, outliers, or biases</a:t>
            </a:r>
            <a:r>
              <a:rPr lang="en-US" sz="1700" dirty="0"/>
              <a:t>.</a:t>
            </a:r>
          </a:p>
          <a:p>
            <a:endParaRPr lang="en-US" sz="1800" dirty="0"/>
          </a:p>
        </p:txBody>
      </p:sp>
      <p:sp>
        <p:nvSpPr>
          <p:cNvPr id="4" name="Slide Number Placeholder 3">
            <a:extLst>
              <a:ext uri="{FF2B5EF4-FFF2-40B4-BE49-F238E27FC236}">
                <a16:creationId xmlns:a16="http://schemas.microsoft.com/office/drawing/2014/main" id="{6E515BC0-2CC6-0829-0531-D21B369217F6}"/>
              </a:ext>
            </a:extLst>
          </p:cNvPr>
          <p:cNvSpPr>
            <a:spLocks noGrp="1"/>
          </p:cNvSpPr>
          <p:nvPr>
            <p:ph type="sldNum" sz="quarter" idx="12"/>
          </p:nvPr>
        </p:nvSpPr>
        <p:spPr/>
        <p:txBody>
          <a:bodyPr/>
          <a:lstStyle/>
          <a:p>
            <a:fld id="{3A98EE3D-8CD1-4C3F-BD1C-C98C9596463C}" type="slidenum">
              <a:rPr lang="en-US" smtClean="0"/>
              <a:t>23</a:t>
            </a:fld>
            <a:endParaRPr lang="en-US" dirty="0"/>
          </a:p>
        </p:txBody>
      </p:sp>
    </p:spTree>
    <p:extLst>
      <p:ext uri="{BB962C8B-B14F-4D97-AF65-F5344CB8AC3E}">
        <p14:creationId xmlns:p14="http://schemas.microsoft.com/office/powerpoint/2010/main" val="164464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dissolve">
                                      <p:cBhvr>
                                        <p:cTn id="15" dur="500"/>
                                        <p:tgtEl>
                                          <p:spTgt spid="3">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dissolv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dissolv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dissolve">
                                      <p:cBhvr>
                                        <p:cTn id="34" dur="500"/>
                                        <p:tgtEl>
                                          <p:spTgt spid="3">
                                            <p:txEl>
                                              <p:pRg st="7" end="7"/>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dissolv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dissolve">
                                      <p:cBhvr>
                                        <p:cTn id="42" dur="500"/>
                                        <p:tgtEl>
                                          <p:spTgt spid="3">
                                            <p:txEl>
                                              <p:pRg st="9" end="9"/>
                                            </p:txEl>
                                          </p:spTgt>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dissolve">
                                      <p:cBhvr>
                                        <p:cTn id="45" dur="500"/>
                                        <p:tgtEl>
                                          <p:spTgt spid="3">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grpId="0" nodeType="click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dissolve">
                                      <p:cBhvr>
                                        <p:cTn id="50" dur="500"/>
                                        <p:tgtEl>
                                          <p:spTgt spid="3">
                                            <p:txEl>
                                              <p:pRg st="11" end="11"/>
                                            </p:txEl>
                                          </p:spTgt>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3">
                                            <p:txEl>
                                              <p:pRg st="12" end="12"/>
                                            </p:txEl>
                                          </p:spTgt>
                                        </p:tgtEl>
                                        <p:attrNameLst>
                                          <p:attrName>style.visibility</p:attrName>
                                        </p:attrNameLst>
                                      </p:cBhvr>
                                      <p:to>
                                        <p:strVal val="visible"/>
                                      </p:to>
                                    </p:set>
                                    <p:animEffect transition="in" filter="dissolve">
                                      <p:cBhvr>
                                        <p:cTn id="53"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8E94-7C84-BBEE-9C98-C9CA1BFD0B73}"/>
              </a:ext>
            </a:extLst>
          </p:cNvPr>
          <p:cNvSpPr>
            <a:spLocks noGrp="1"/>
          </p:cNvSpPr>
          <p:nvPr>
            <p:ph type="title"/>
          </p:nvPr>
        </p:nvSpPr>
        <p:spPr/>
        <p:txBody>
          <a:bodyPr/>
          <a:lstStyle/>
          <a:p>
            <a:r>
              <a:rPr lang="en-US" dirty="0"/>
              <a:t>Heatmap of Data Correlations</a:t>
            </a:r>
          </a:p>
        </p:txBody>
      </p:sp>
      <p:sp>
        <p:nvSpPr>
          <p:cNvPr id="3" name="Content Placeholder 2">
            <a:extLst>
              <a:ext uri="{FF2B5EF4-FFF2-40B4-BE49-F238E27FC236}">
                <a16:creationId xmlns:a16="http://schemas.microsoft.com/office/drawing/2014/main" id="{ED4B8AD7-1169-989E-66B9-F9814B7B9A7B}"/>
              </a:ext>
            </a:extLst>
          </p:cNvPr>
          <p:cNvSpPr>
            <a:spLocks noGrp="1"/>
          </p:cNvSpPr>
          <p:nvPr>
            <p:ph idx="1"/>
          </p:nvPr>
        </p:nvSpPr>
        <p:spPr>
          <a:xfrm>
            <a:off x="581193" y="1451113"/>
            <a:ext cx="4639736" cy="4704731"/>
          </a:xfrm>
        </p:spPr>
        <p:txBody>
          <a:bodyPr>
            <a:normAutofit fontScale="92500" lnSpcReduction="20000"/>
          </a:bodyPr>
          <a:lstStyle/>
          <a:p>
            <a:r>
              <a:rPr lang="en-US" sz="2000" dirty="0"/>
              <a:t>A heatmap is an excellent way to visualize the correlation between multiple features. </a:t>
            </a:r>
          </a:p>
          <a:p>
            <a:r>
              <a:rPr lang="en-US" sz="2000" dirty="0"/>
              <a:t>Using Seaborn, a Python visualization library built on top of Matplotlib, you can create a </a:t>
            </a:r>
            <a:r>
              <a:rPr lang="en-US" sz="2400" dirty="0"/>
              <a:t>heatmap</a:t>
            </a:r>
            <a:r>
              <a:rPr lang="en-US" sz="2000" dirty="0"/>
              <a:t> to display the correlation matrix between many features.</a:t>
            </a:r>
          </a:p>
          <a:p>
            <a:pPr marL="0" indent="0">
              <a:buNone/>
            </a:pPr>
            <a:r>
              <a:rPr lang="en-US" sz="2000" dirty="0"/>
              <a:t>Steps:</a:t>
            </a:r>
          </a:p>
          <a:p>
            <a:pPr marL="0" indent="0">
              <a:buNone/>
            </a:pPr>
            <a:r>
              <a:rPr lang="en-US" sz="2000" dirty="0"/>
              <a:t>1.  Compute the correlation matrix between the features using pandas.</a:t>
            </a:r>
          </a:p>
          <a:p>
            <a:pPr marL="0" indent="0">
              <a:buNone/>
            </a:pPr>
            <a:r>
              <a:rPr lang="en-US" sz="2000" dirty="0"/>
              <a:t>2.  Plot the heatmap using Seaborn's heatmap() function()</a:t>
            </a:r>
          </a:p>
          <a:p>
            <a:pPr marL="0" indent="0">
              <a:buNone/>
            </a:pPr>
            <a:r>
              <a:rPr lang="en-US" sz="2000" dirty="0"/>
              <a:t>3. Colors indicate relative correlation</a:t>
            </a:r>
          </a:p>
          <a:p>
            <a:endParaRPr lang="en-US" sz="2000" dirty="0"/>
          </a:p>
        </p:txBody>
      </p:sp>
      <p:sp>
        <p:nvSpPr>
          <p:cNvPr id="4" name="Slide Number Placeholder 3">
            <a:extLst>
              <a:ext uri="{FF2B5EF4-FFF2-40B4-BE49-F238E27FC236}">
                <a16:creationId xmlns:a16="http://schemas.microsoft.com/office/drawing/2014/main" id="{C2FFED82-E82D-AA00-C7AA-6D0C9AAC8C22}"/>
              </a:ext>
            </a:extLst>
          </p:cNvPr>
          <p:cNvSpPr>
            <a:spLocks noGrp="1"/>
          </p:cNvSpPr>
          <p:nvPr>
            <p:ph type="sldNum" sz="quarter" idx="12"/>
          </p:nvPr>
        </p:nvSpPr>
        <p:spPr/>
        <p:txBody>
          <a:bodyPr/>
          <a:lstStyle/>
          <a:p>
            <a:fld id="{3A98EE3D-8CD1-4C3F-BD1C-C98C9596463C}" type="slidenum">
              <a:rPr lang="en-US" smtClean="0"/>
              <a:t>24</a:t>
            </a:fld>
            <a:endParaRPr lang="en-US" dirty="0"/>
          </a:p>
        </p:txBody>
      </p:sp>
      <p:pic>
        <p:nvPicPr>
          <p:cNvPr id="4098" name="Picture 2">
            <a:extLst>
              <a:ext uri="{FF2B5EF4-FFF2-40B4-BE49-F238E27FC236}">
                <a16:creationId xmlns:a16="http://schemas.microsoft.com/office/drawing/2014/main" id="{D9070F2D-553C-48B1-5586-E6004CE66A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1126" y="1270618"/>
            <a:ext cx="5756167" cy="4704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05180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9" name="Rectangle 5128">
            <a:extLst>
              <a:ext uri="{FF2B5EF4-FFF2-40B4-BE49-F238E27FC236}">
                <a16:creationId xmlns:a16="http://schemas.microsoft.com/office/drawing/2014/main" id="{504BED40-EAF7-4E55-AFF7-2CD840EBD3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B9F8E1-6353-72B8-5965-4A50B967AC05}"/>
              </a:ext>
            </a:extLst>
          </p:cNvPr>
          <p:cNvSpPr>
            <a:spLocks noGrp="1"/>
          </p:cNvSpPr>
          <p:nvPr>
            <p:ph type="title"/>
          </p:nvPr>
        </p:nvSpPr>
        <p:spPr>
          <a:xfrm>
            <a:off x="581193" y="702156"/>
            <a:ext cx="6309003" cy="562642"/>
          </a:xfrm>
        </p:spPr>
        <p:txBody>
          <a:bodyPr>
            <a:normAutofit/>
          </a:bodyPr>
          <a:lstStyle/>
          <a:p>
            <a:r>
              <a:rPr lang="en-US" dirty="0">
                <a:solidFill>
                  <a:schemeClr val="tx2"/>
                </a:solidFill>
              </a:rPr>
              <a:t>EDA Case Study: Palmer Penguins</a:t>
            </a:r>
          </a:p>
        </p:txBody>
      </p:sp>
      <p:sp>
        <p:nvSpPr>
          <p:cNvPr id="5131" name="Rectangle 5130">
            <a:extLst>
              <a:ext uri="{FF2B5EF4-FFF2-40B4-BE49-F238E27FC236}">
                <a16:creationId xmlns:a16="http://schemas.microsoft.com/office/drawing/2014/main" id="{F367CCF1-BB1E-41CF-8499-94A870C33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66751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1A5387C7-3BAD-1795-38ED-86AF039207BA}"/>
              </a:ext>
            </a:extLst>
          </p:cNvPr>
          <p:cNvSpPr>
            <a:spLocks noGrp="1"/>
          </p:cNvSpPr>
          <p:nvPr>
            <p:ph idx="1"/>
          </p:nvPr>
        </p:nvSpPr>
        <p:spPr>
          <a:xfrm>
            <a:off x="606140" y="1457133"/>
            <a:ext cx="6309003" cy="4499004"/>
          </a:xfrm>
        </p:spPr>
        <p:txBody>
          <a:bodyPr anchor="t">
            <a:normAutofit fontScale="92500" lnSpcReduction="20000"/>
          </a:bodyPr>
          <a:lstStyle/>
          <a:p>
            <a:pPr>
              <a:lnSpc>
                <a:spcPct val="100000"/>
              </a:lnSpc>
            </a:pPr>
            <a:r>
              <a:rPr lang="en-US" altLang="en-US" sz="2000" b="1" dirty="0">
                <a:solidFill>
                  <a:schemeClr val="tx2"/>
                </a:solidFill>
              </a:rPr>
              <a:t>Scenario:</a:t>
            </a:r>
            <a:r>
              <a:rPr lang="en-US" altLang="en-US" sz="2000" dirty="0">
                <a:solidFill>
                  <a:schemeClr val="tx2"/>
                </a:solidFill>
              </a:rPr>
              <a:t> Imagine we are data scientists studying penguin populations. We have a dataset containing various measurements.</a:t>
            </a:r>
          </a:p>
          <a:p>
            <a:pPr>
              <a:lnSpc>
                <a:spcPct val="100000"/>
              </a:lnSpc>
            </a:pPr>
            <a:r>
              <a:rPr lang="en-US" altLang="en-US" sz="2000" b="1" dirty="0">
                <a:solidFill>
                  <a:schemeClr val="tx2"/>
                </a:solidFill>
              </a:rPr>
              <a:t>Goal of EDA:</a:t>
            </a:r>
            <a:r>
              <a:rPr lang="en-US" altLang="en-US" sz="2000" dirty="0">
                <a:solidFill>
                  <a:schemeClr val="tx2"/>
                </a:solidFill>
              </a:rPr>
              <a:t> To understand the characteristics of different penguin species, how they vary across islands, and potential factors influencing their size and dimensions. </a:t>
            </a:r>
          </a:p>
          <a:p>
            <a:pPr>
              <a:lnSpc>
                <a:spcPct val="100000"/>
              </a:lnSpc>
            </a:pPr>
            <a:r>
              <a:rPr lang="en-US" altLang="en-US" sz="2000" dirty="0">
                <a:solidFill>
                  <a:schemeClr val="tx2"/>
                </a:solidFill>
              </a:rPr>
              <a:t>This understanding will inform ecological studies, conservation efforts, or even predictive models for species identification.</a:t>
            </a:r>
            <a:endParaRPr lang="en-US" sz="2000" b="1" dirty="0">
              <a:solidFill>
                <a:schemeClr val="tx2"/>
              </a:solidFill>
            </a:endParaRPr>
          </a:p>
          <a:p>
            <a:pPr>
              <a:lnSpc>
                <a:spcPct val="100000"/>
              </a:lnSpc>
            </a:pPr>
            <a:r>
              <a:rPr lang="en-US" sz="2000" b="1" dirty="0">
                <a:solidFill>
                  <a:schemeClr val="tx2"/>
                </a:solidFill>
              </a:rPr>
              <a:t>Data collectors:</a:t>
            </a:r>
            <a:r>
              <a:rPr lang="en-US" sz="2000" dirty="0">
                <a:solidFill>
                  <a:schemeClr val="tx2"/>
                </a:solidFill>
              </a:rPr>
              <a:t> Dr. Kristen Gorman and the Palmer Station Long Term Ecological Research (LTER) Program.</a:t>
            </a:r>
          </a:p>
          <a:p>
            <a:pPr>
              <a:lnSpc>
                <a:spcPct val="100000"/>
              </a:lnSpc>
            </a:pPr>
            <a:r>
              <a:rPr lang="en-US" sz="2000" b="1" dirty="0">
                <a:solidFill>
                  <a:schemeClr val="tx2"/>
                </a:solidFill>
              </a:rPr>
              <a:t>Time frame:</a:t>
            </a:r>
            <a:r>
              <a:rPr lang="en-US" sz="2000" dirty="0">
                <a:solidFill>
                  <a:schemeClr val="tx2"/>
                </a:solidFill>
              </a:rPr>
              <a:t> Measurements were taken from 2007–2009.</a:t>
            </a:r>
          </a:p>
          <a:p>
            <a:pPr>
              <a:lnSpc>
                <a:spcPct val="100000"/>
              </a:lnSpc>
            </a:pPr>
            <a:r>
              <a:rPr lang="en-US" sz="2000" b="1" dirty="0">
                <a:solidFill>
                  <a:schemeClr val="tx2"/>
                </a:solidFill>
              </a:rPr>
              <a:t>Location:</a:t>
            </a:r>
            <a:r>
              <a:rPr lang="en-US" sz="2000" dirty="0">
                <a:solidFill>
                  <a:schemeClr val="tx2"/>
                </a:solidFill>
              </a:rPr>
              <a:t> Palmer Archipelago, Antarctica.</a:t>
            </a:r>
          </a:p>
        </p:txBody>
      </p:sp>
      <p:sp>
        <p:nvSpPr>
          <p:cNvPr id="4" name="Slide Number Placeholder 3">
            <a:extLst>
              <a:ext uri="{FF2B5EF4-FFF2-40B4-BE49-F238E27FC236}">
                <a16:creationId xmlns:a16="http://schemas.microsoft.com/office/drawing/2014/main" id="{ACA75946-B3D0-2B9A-5A95-5BE528A97662}"/>
              </a:ext>
            </a:extLst>
          </p:cNvPr>
          <p:cNvSpPr>
            <a:spLocks noGrp="1"/>
          </p:cNvSpPr>
          <p:nvPr>
            <p:ph type="sldNum" sz="quarter" idx="12"/>
          </p:nvPr>
        </p:nvSpPr>
        <p:spPr>
          <a:xfrm>
            <a:off x="6576780" y="5956137"/>
            <a:ext cx="544874" cy="365125"/>
          </a:xfrm>
        </p:spPr>
        <p:txBody>
          <a:bodyPr>
            <a:normAutofit/>
          </a:bodyPr>
          <a:lstStyle/>
          <a:p>
            <a:pPr>
              <a:spcAft>
                <a:spcPts val="600"/>
              </a:spcAft>
            </a:pPr>
            <a:fld id="{3A98EE3D-8CD1-4C3F-BD1C-C98C9596463C}" type="slidenum">
              <a:rPr lang="en-US" smtClean="0">
                <a:solidFill>
                  <a:srgbClr val="97DBF0"/>
                </a:solidFill>
              </a:rPr>
              <a:pPr>
                <a:spcAft>
                  <a:spcPts val="600"/>
                </a:spcAft>
              </a:pPr>
              <a:t>25</a:t>
            </a:fld>
            <a:endParaRPr lang="en-US">
              <a:solidFill>
                <a:srgbClr val="97DBF0"/>
              </a:solidFill>
            </a:endParaRPr>
          </a:p>
        </p:txBody>
      </p:sp>
      <p:pic>
        <p:nvPicPr>
          <p:cNvPr id="5124" name="Picture 4" descr="Penguins on Ice.">
            <a:extLst>
              <a:ext uri="{FF2B5EF4-FFF2-40B4-BE49-F238E27FC236}">
                <a16:creationId xmlns:a16="http://schemas.microsoft.com/office/drawing/2014/main" id="{F5878BC7-B01B-8E2E-FD4D-C50846421A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6383"/>
          <a:stretch>
            <a:fillRect/>
          </a:stretch>
        </p:blipFill>
        <p:spPr bwMode="auto">
          <a:xfrm>
            <a:off x="7521283" y="10"/>
            <a:ext cx="4670717" cy="6857990"/>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Palmer penguins | Gabe Mednick">
            <a:extLst>
              <a:ext uri="{FF2B5EF4-FFF2-40B4-BE49-F238E27FC236}">
                <a16:creationId xmlns:a16="http://schemas.microsoft.com/office/drawing/2014/main" id="{0B588EF0-A45D-1368-B439-0D0B780EDC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64839" y="174048"/>
            <a:ext cx="3983603" cy="1618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58255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C761C-749A-CC8D-2BF1-1C1F93AC5499}"/>
              </a:ext>
            </a:extLst>
          </p:cNvPr>
          <p:cNvSpPr>
            <a:spLocks noGrp="1"/>
          </p:cNvSpPr>
          <p:nvPr>
            <p:ph type="title"/>
          </p:nvPr>
        </p:nvSpPr>
        <p:spPr/>
        <p:txBody>
          <a:bodyPr/>
          <a:lstStyle/>
          <a:p>
            <a:r>
              <a:rPr lang="en-US" dirty="0"/>
              <a:t>Palmer Penguins Dataset Variables</a:t>
            </a:r>
          </a:p>
        </p:txBody>
      </p:sp>
      <p:sp>
        <p:nvSpPr>
          <p:cNvPr id="3" name="Content Placeholder 2">
            <a:extLst>
              <a:ext uri="{FF2B5EF4-FFF2-40B4-BE49-F238E27FC236}">
                <a16:creationId xmlns:a16="http://schemas.microsoft.com/office/drawing/2014/main" id="{66B7E8B8-8A89-9DA5-962C-AC32A45DF523}"/>
              </a:ext>
            </a:extLst>
          </p:cNvPr>
          <p:cNvSpPr>
            <a:spLocks noGrp="1"/>
          </p:cNvSpPr>
          <p:nvPr>
            <p:ph idx="1"/>
          </p:nvPr>
        </p:nvSpPr>
        <p:spPr/>
        <p:txBody>
          <a:bodyPr>
            <a:normAutofit/>
          </a:bodyPr>
          <a:lstStyle/>
          <a:p>
            <a:r>
              <a:rPr lang="en-US" sz="2000" b="1" dirty="0"/>
              <a:t>species</a:t>
            </a:r>
            <a:r>
              <a:rPr lang="en-US" sz="2000" dirty="0"/>
              <a:t>: Adélie, Chinstrap, and Gentoo.</a:t>
            </a:r>
          </a:p>
          <a:p>
            <a:r>
              <a:rPr lang="en-US" sz="2000" b="1" dirty="0"/>
              <a:t>island</a:t>
            </a:r>
            <a:r>
              <a:rPr lang="en-US" sz="2000" dirty="0"/>
              <a:t>: Biscoe, Dream, and Torgersen.</a:t>
            </a:r>
          </a:p>
          <a:p>
            <a:r>
              <a:rPr lang="en-US" sz="2000" b="1" dirty="0" err="1"/>
              <a:t>bill_length_mm</a:t>
            </a:r>
            <a:r>
              <a:rPr lang="en-US" sz="2000" dirty="0"/>
              <a:t>: Length of the penguin's culmen (bill).</a:t>
            </a:r>
          </a:p>
          <a:p>
            <a:r>
              <a:rPr lang="en-US" sz="2000" b="1" dirty="0" err="1"/>
              <a:t>bill_depth_mm</a:t>
            </a:r>
            <a:r>
              <a:rPr lang="en-US" sz="2000" dirty="0"/>
              <a:t>: Depth of the penguin's culmen.</a:t>
            </a:r>
          </a:p>
          <a:p>
            <a:r>
              <a:rPr lang="en-US" sz="2000" b="1" dirty="0" err="1"/>
              <a:t>flipper_length_mm</a:t>
            </a:r>
            <a:r>
              <a:rPr lang="en-US" sz="2000" dirty="0"/>
              <a:t>: Length of the penguin's flipper.</a:t>
            </a:r>
          </a:p>
          <a:p>
            <a:r>
              <a:rPr lang="en-US" sz="2000" b="1" dirty="0" err="1"/>
              <a:t>body_mass_g</a:t>
            </a:r>
            <a:r>
              <a:rPr lang="en-US" sz="2000" dirty="0"/>
              <a:t>: The penguin's body mass.</a:t>
            </a:r>
          </a:p>
          <a:p>
            <a:r>
              <a:rPr lang="en-US" sz="2000" b="1" dirty="0"/>
              <a:t>sex</a:t>
            </a:r>
            <a:r>
              <a:rPr lang="en-US" sz="2000" dirty="0"/>
              <a:t>: Male or female.</a:t>
            </a:r>
          </a:p>
          <a:p>
            <a:pPr marL="0" indent="0">
              <a:buNone/>
            </a:pPr>
            <a:endParaRPr lang="en-US" sz="2000" dirty="0"/>
          </a:p>
        </p:txBody>
      </p:sp>
      <p:sp>
        <p:nvSpPr>
          <p:cNvPr id="4" name="Slide Number Placeholder 3">
            <a:extLst>
              <a:ext uri="{FF2B5EF4-FFF2-40B4-BE49-F238E27FC236}">
                <a16:creationId xmlns:a16="http://schemas.microsoft.com/office/drawing/2014/main" id="{B72AE594-8890-64F2-1972-22B8BAB4CD54}"/>
              </a:ext>
            </a:extLst>
          </p:cNvPr>
          <p:cNvSpPr>
            <a:spLocks noGrp="1"/>
          </p:cNvSpPr>
          <p:nvPr>
            <p:ph type="sldNum" sz="quarter" idx="12"/>
          </p:nvPr>
        </p:nvSpPr>
        <p:spPr/>
        <p:txBody>
          <a:bodyPr/>
          <a:lstStyle/>
          <a:p>
            <a:fld id="{3A98EE3D-8CD1-4C3F-BD1C-C98C9596463C}" type="slidenum">
              <a:rPr lang="en-US" smtClean="0"/>
              <a:t>26</a:t>
            </a:fld>
            <a:endParaRPr lang="en-US" dirty="0"/>
          </a:p>
        </p:txBody>
      </p:sp>
      <p:pic>
        <p:nvPicPr>
          <p:cNvPr id="8194" name="Picture 2">
            <a:extLst>
              <a:ext uri="{FF2B5EF4-FFF2-40B4-BE49-F238E27FC236}">
                <a16:creationId xmlns:a16="http://schemas.microsoft.com/office/drawing/2014/main" id="{BC6668B7-92B5-2F7C-2CDC-584615954A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04" t="5901" r="2388" b="4700"/>
          <a:stretch>
            <a:fillRect/>
          </a:stretch>
        </p:blipFill>
        <p:spPr bwMode="auto">
          <a:xfrm>
            <a:off x="6858330" y="1875644"/>
            <a:ext cx="5058850" cy="3106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8479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060D1-9A75-3CC0-9EC0-C271B545FBAB}"/>
              </a:ext>
            </a:extLst>
          </p:cNvPr>
          <p:cNvSpPr>
            <a:spLocks noGrp="1"/>
          </p:cNvSpPr>
          <p:nvPr>
            <p:ph type="title"/>
          </p:nvPr>
        </p:nvSpPr>
        <p:spPr/>
        <p:txBody>
          <a:bodyPr/>
          <a:lstStyle/>
          <a:p>
            <a:r>
              <a:rPr lang="en-US" dirty="0"/>
              <a:t>Hands-on Activity: Explore your Penguins!</a:t>
            </a:r>
          </a:p>
        </p:txBody>
      </p:sp>
      <p:sp>
        <p:nvSpPr>
          <p:cNvPr id="3" name="Content Placeholder 2">
            <a:extLst>
              <a:ext uri="{FF2B5EF4-FFF2-40B4-BE49-F238E27FC236}">
                <a16:creationId xmlns:a16="http://schemas.microsoft.com/office/drawing/2014/main" id="{0CFA5355-2A00-868C-B895-0F4735DA93E6}"/>
              </a:ext>
            </a:extLst>
          </p:cNvPr>
          <p:cNvSpPr>
            <a:spLocks noGrp="1"/>
          </p:cNvSpPr>
          <p:nvPr>
            <p:ph idx="1"/>
          </p:nvPr>
        </p:nvSpPr>
        <p:spPr/>
        <p:txBody>
          <a:bodyPr>
            <a:normAutofit lnSpcReduction="10000"/>
          </a:bodyPr>
          <a:lstStyle/>
          <a:p>
            <a:pPr marL="0" indent="0">
              <a:buNone/>
            </a:pPr>
            <a:r>
              <a:rPr lang="en-US" sz="2000" b="1" dirty="0"/>
              <a:t>Instructions:</a:t>
            </a:r>
            <a:endParaRPr lang="en-US" sz="2000" dirty="0"/>
          </a:p>
          <a:p>
            <a:r>
              <a:rPr lang="en-US" sz="2000" b="1" dirty="0"/>
              <a:t>Load the data:</a:t>
            </a:r>
            <a:r>
              <a:rPr lang="en-US" sz="2000" dirty="0"/>
              <a:t> Ensure you have the </a:t>
            </a:r>
            <a:r>
              <a:rPr lang="en-US" sz="2000" dirty="0" err="1"/>
              <a:t>penguins_cleaned</a:t>
            </a:r>
            <a:r>
              <a:rPr lang="en-US" sz="2000" dirty="0"/>
              <a:t> DataFrame from our earlier steps.</a:t>
            </a:r>
          </a:p>
          <a:p>
            <a:r>
              <a:rPr lang="en-US" sz="2000" b="1" dirty="0"/>
              <a:t>Task 1: Summarize 'island'</a:t>
            </a:r>
            <a:endParaRPr lang="en-US" sz="2000" dirty="0"/>
          </a:p>
          <a:p>
            <a:pPr lvl="1"/>
            <a:r>
              <a:rPr lang="en-US" sz="1800" dirty="0"/>
              <a:t>Calculate the frequency of penguins on each island.</a:t>
            </a:r>
          </a:p>
          <a:p>
            <a:pPr lvl="1"/>
            <a:r>
              <a:rPr lang="en-US" sz="1800" dirty="0"/>
              <a:t>Create a bar plot of island counts.</a:t>
            </a:r>
          </a:p>
          <a:p>
            <a:r>
              <a:rPr lang="en-US" sz="2000" b="1" dirty="0"/>
              <a:t>Task 2: Visualize '</a:t>
            </a:r>
            <a:r>
              <a:rPr lang="en-US" sz="2000" b="1" dirty="0" err="1"/>
              <a:t>flipper_length_mm</a:t>
            </a:r>
            <a:r>
              <a:rPr lang="en-US" sz="2000" b="1" dirty="0"/>
              <a:t>' vs. '</a:t>
            </a:r>
            <a:r>
              <a:rPr lang="en-US" sz="2000" b="1" dirty="0" err="1"/>
              <a:t>body_mass_g</a:t>
            </a:r>
            <a:r>
              <a:rPr lang="en-US" sz="2000" b="1" dirty="0"/>
              <a:t>'</a:t>
            </a:r>
            <a:endParaRPr lang="en-US" sz="2000" dirty="0"/>
          </a:p>
          <a:p>
            <a:pPr lvl="1"/>
            <a:r>
              <a:rPr lang="en-US" sz="1800" dirty="0"/>
              <a:t>Create a scatter plot of </a:t>
            </a:r>
            <a:r>
              <a:rPr lang="en-US" sz="1800" dirty="0" err="1"/>
              <a:t>flipper_length_mm</a:t>
            </a:r>
            <a:r>
              <a:rPr lang="en-US" sz="1800" dirty="0"/>
              <a:t> vs. </a:t>
            </a:r>
            <a:r>
              <a:rPr lang="en-US" sz="1800" dirty="0" err="1"/>
              <a:t>body_mass_g</a:t>
            </a:r>
            <a:r>
              <a:rPr lang="en-US" sz="1800" dirty="0"/>
              <a:t>.</a:t>
            </a:r>
          </a:p>
          <a:p>
            <a:pPr lvl="1"/>
            <a:r>
              <a:rPr lang="en-US" sz="1800" dirty="0"/>
              <a:t>Color the points by sex.</a:t>
            </a:r>
          </a:p>
          <a:p>
            <a:r>
              <a:rPr lang="en-US" sz="2000" b="1" dirty="0"/>
              <a:t>Task 3: Formulate a Hypothesis</a:t>
            </a:r>
            <a:endParaRPr lang="en-US" sz="2000" dirty="0"/>
          </a:p>
          <a:p>
            <a:pPr lvl="1"/>
            <a:r>
              <a:rPr lang="en-US" sz="1800" dirty="0"/>
              <a:t>Based on your plots from Task 1 and 2, write down one observation or a simple hypothesis (e.g., "Penguins on Island X tend to be larger").</a:t>
            </a:r>
          </a:p>
        </p:txBody>
      </p:sp>
      <p:sp>
        <p:nvSpPr>
          <p:cNvPr id="4" name="Slide Number Placeholder 3">
            <a:extLst>
              <a:ext uri="{FF2B5EF4-FFF2-40B4-BE49-F238E27FC236}">
                <a16:creationId xmlns:a16="http://schemas.microsoft.com/office/drawing/2014/main" id="{8BF61B26-7AE2-E4F7-9E8F-4A3ECE1E63E1}"/>
              </a:ext>
            </a:extLst>
          </p:cNvPr>
          <p:cNvSpPr>
            <a:spLocks noGrp="1"/>
          </p:cNvSpPr>
          <p:nvPr>
            <p:ph type="sldNum" sz="quarter" idx="12"/>
          </p:nvPr>
        </p:nvSpPr>
        <p:spPr/>
        <p:txBody>
          <a:bodyPr/>
          <a:lstStyle/>
          <a:p>
            <a:fld id="{3A98EE3D-8CD1-4C3F-BD1C-C98C9596463C}" type="slidenum">
              <a:rPr lang="en-US" smtClean="0"/>
              <a:t>27</a:t>
            </a:fld>
            <a:endParaRPr lang="en-US" dirty="0"/>
          </a:p>
        </p:txBody>
      </p:sp>
    </p:spTree>
    <p:extLst>
      <p:ext uri="{BB962C8B-B14F-4D97-AF65-F5344CB8AC3E}">
        <p14:creationId xmlns:p14="http://schemas.microsoft.com/office/powerpoint/2010/main" val="40796740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C90FE-3630-24A0-5B2E-7F94A0B9FBE1}"/>
              </a:ext>
            </a:extLst>
          </p:cNvPr>
          <p:cNvSpPr>
            <a:spLocks noGrp="1"/>
          </p:cNvSpPr>
          <p:nvPr>
            <p:ph type="title"/>
          </p:nvPr>
        </p:nvSpPr>
        <p:spPr/>
        <p:txBody>
          <a:bodyPr>
            <a:normAutofit/>
          </a:bodyPr>
          <a:lstStyle/>
          <a:p>
            <a:r>
              <a:rPr lang="en-US" dirty="0"/>
              <a:t>What we Can Learn</a:t>
            </a:r>
          </a:p>
        </p:txBody>
      </p:sp>
      <p:sp>
        <p:nvSpPr>
          <p:cNvPr id="4" name="Slide Number Placeholder 3">
            <a:extLst>
              <a:ext uri="{FF2B5EF4-FFF2-40B4-BE49-F238E27FC236}">
                <a16:creationId xmlns:a16="http://schemas.microsoft.com/office/drawing/2014/main" id="{75B52DE0-00A8-1F37-E697-6D844F657256}"/>
              </a:ext>
            </a:extLst>
          </p:cNvPr>
          <p:cNvSpPr>
            <a:spLocks noGrp="1"/>
          </p:cNvSpPr>
          <p:nvPr>
            <p:ph type="sldNum" sz="quarter" idx="12"/>
          </p:nvPr>
        </p:nvSpPr>
        <p:spPr/>
        <p:txBody>
          <a:bodyPr/>
          <a:lstStyle/>
          <a:p>
            <a:fld id="{3A98EE3D-8CD1-4C3F-BD1C-C98C9596463C}" type="slidenum">
              <a:rPr lang="en-US" smtClean="0"/>
              <a:t>28</a:t>
            </a:fld>
            <a:endParaRPr lang="en-US" dirty="0"/>
          </a:p>
        </p:txBody>
      </p:sp>
      <p:sp>
        <p:nvSpPr>
          <p:cNvPr id="5" name="Rectangle 1">
            <a:extLst>
              <a:ext uri="{FF2B5EF4-FFF2-40B4-BE49-F238E27FC236}">
                <a16:creationId xmlns:a16="http://schemas.microsoft.com/office/drawing/2014/main" id="{26AE0035-B7A3-6336-E0D8-373B2037DBAA}"/>
              </a:ext>
            </a:extLst>
          </p:cNvPr>
          <p:cNvSpPr>
            <a:spLocks noGrp="1" noChangeArrowheads="1"/>
          </p:cNvSpPr>
          <p:nvPr>
            <p:ph idx="1"/>
          </p:nvPr>
        </p:nvSpPr>
        <p:spPr bwMode="auto">
          <a:xfrm>
            <a:off x="581192" y="1437646"/>
            <a:ext cx="10583337" cy="455117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69828" rIns="0" bIns="13965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buClrTx/>
              <a:buSzTx/>
              <a:buFontTx/>
              <a:buChar char="•"/>
              <a:tabLst/>
            </a:pPr>
            <a:r>
              <a:rPr kumimoji="0" lang="en-US" altLang="en-US" sz="2400" b="0" i="0" u="none" strike="noStrike" cap="none" normalizeH="0" baseline="0" dirty="0">
                <a:ln>
                  <a:noFill/>
                </a:ln>
                <a:solidFill>
                  <a:srgbClr val="001D35"/>
                </a:solidFill>
                <a:effectLst/>
              </a:rPr>
              <a:t>Key takeaways from the dataset</a:t>
            </a:r>
          </a:p>
          <a:p>
            <a:pPr marL="0" marR="0" lvl="0" indent="0" algn="l" defTabSz="914400" rtl="0" eaLnBrk="0" fontAlgn="base" latinLnBrk="0" hangingPunct="0">
              <a:lnSpc>
                <a:spcPct val="100000"/>
              </a:lnSpc>
              <a:spcBef>
                <a:spcPct val="0"/>
              </a:spcBef>
              <a:buClrTx/>
              <a:buSzTx/>
              <a:buNone/>
              <a:tabLst/>
            </a:pPr>
            <a:endParaRPr kumimoji="0" lang="en-US" altLang="en-US" sz="2400" b="0" i="0" u="none" strike="noStrike" cap="none" normalizeH="0" baseline="0" dirty="0">
              <a:ln>
                <a:noFill/>
              </a:ln>
              <a:solidFill>
                <a:srgbClr val="001D35"/>
              </a:solidFill>
              <a:effectLst/>
            </a:endParaRPr>
          </a:p>
          <a:p>
            <a:pPr marL="0" marR="0" lvl="0" indent="0" algn="l" defTabSz="914400" rtl="0" eaLnBrk="0" fontAlgn="base" latinLnBrk="0" hangingPunct="0">
              <a:lnSpc>
                <a:spcPct val="100000"/>
              </a:lnSpc>
              <a:spcBef>
                <a:spcPct val="0"/>
              </a:spcBef>
              <a:buClrTx/>
              <a:buSzTx/>
              <a:buFontTx/>
              <a:buChar char="•"/>
              <a:tabLst/>
            </a:pPr>
            <a:r>
              <a:rPr kumimoji="0" lang="en-US" altLang="en-US" sz="2400" b="1" i="0" u="none" strike="noStrike" cap="none" normalizeH="0" baseline="0" dirty="0">
                <a:ln>
                  <a:noFill/>
                </a:ln>
                <a:solidFill>
                  <a:srgbClr val="001D35"/>
                </a:solidFill>
                <a:effectLst/>
              </a:rPr>
              <a:t>Summary:</a:t>
            </a:r>
            <a:endParaRPr kumimoji="0" lang="en-US" altLang="en-US" sz="2400" b="0" i="0" u="none" strike="noStrike" cap="none" normalizeH="0" baseline="0" dirty="0">
              <a:ln>
                <a:noFill/>
              </a:ln>
              <a:solidFill>
                <a:srgbClr val="001D35"/>
              </a:solidFill>
              <a:effectLst/>
            </a:endParaRPr>
          </a:p>
          <a:p>
            <a:pPr marL="457200" marR="0" lvl="1" indent="0" algn="l" defTabSz="914400" rtl="0" eaLnBrk="0" fontAlgn="base" latinLnBrk="0" hangingPunct="0">
              <a:lnSpc>
                <a:spcPct val="100000"/>
              </a:lnSpc>
              <a:spcBef>
                <a:spcPct val="0"/>
              </a:spcBef>
              <a:buClrTx/>
              <a:buSzTx/>
              <a:buFontTx/>
              <a:buChar char="•"/>
              <a:tabLst/>
            </a:pPr>
            <a:r>
              <a:rPr kumimoji="0" lang="en-US" altLang="en-US" sz="2400" b="0" i="0" u="none" strike="noStrike" cap="none" normalizeH="0" baseline="0" dirty="0">
                <a:ln>
                  <a:noFill/>
                </a:ln>
                <a:solidFill>
                  <a:srgbClr val="001D35"/>
                </a:solidFill>
                <a:effectLst/>
              </a:rPr>
              <a:t>The three penguin species in the study show distinct patterns in their physical characteristics (size and bill shape).</a:t>
            </a:r>
          </a:p>
          <a:p>
            <a:pPr marL="457200" marR="0" lvl="1" indent="0" algn="l" defTabSz="914400" rtl="0" eaLnBrk="0" fontAlgn="base" latinLnBrk="0" hangingPunct="0">
              <a:lnSpc>
                <a:spcPct val="100000"/>
              </a:lnSpc>
              <a:spcBef>
                <a:spcPct val="0"/>
              </a:spcBef>
              <a:buClrTx/>
              <a:buSzTx/>
              <a:buFontTx/>
              <a:buChar char="•"/>
              <a:tabLst/>
            </a:pPr>
            <a:r>
              <a:rPr kumimoji="0" lang="en-US" altLang="en-US" sz="2400" b="0" i="0" u="none" strike="noStrike" cap="none" normalizeH="0" baseline="0" dirty="0">
                <a:ln>
                  <a:noFill/>
                </a:ln>
                <a:solidFill>
                  <a:srgbClr val="001D35"/>
                </a:solidFill>
                <a:effectLst/>
              </a:rPr>
              <a:t>The data can be effectively used for exploratory analysis, visualization, and training simple machine learning models.</a:t>
            </a:r>
          </a:p>
          <a:p>
            <a:pPr marL="457200" marR="0" lvl="1" indent="0" algn="l" defTabSz="914400" rtl="0" eaLnBrk="0" fontAlgn="base" latinLnBrk="0" hangingPunct="0">
              <a:lnSpc>
                <a:spcPct val="100000"/>
              </a:lnSpc>
              <a:spcBef>
                <a:spcPct val="0"/>
              </a:spcBef>
              <a:buClrTx/>
              <a:buSzTx/>
              <a:buFontTx/>
              <a:buChar char="•"/>
              <a:tabLst/>
            </a:pPr>
            <a:r>
              <a:rPr kumimoji="0" lang="en-US" altLang="en-US" sz="2400" b="0" i="0" u="none" strike="noStrike" cap="none" normalizeH="0" baseline="0" dirty="0">
                <a:ln>
                  <a:noFill/>
                </a:ln>
                <a:solidFill>
                  <a:srgbClr val="001D35"/>
                </a:solidFill>
                <a:effectLst/>
              </a:rPr>
              <a:t>The project highlights the value of accessible and approachable datasets for educational purposes.</a:t>
            </a:r>
          </a:p>
          <a:p>
            <a:pPr marL="0" marR="0" lvl="0" indent="0" algn="l" defTabSz="914400" rtl="0" eaLnBrk="0" fontAlgn="base" latinLnBrk="0" hangingPunct="0">
              <a:lnSpc>
                <a:spcPct val="100000"/>
              </a:lnSpc>
              <a:spcBef>
                <a:spcPct val="0"/>
              </a:spcBef>
              <a:buClrTx/>
              <a:buSzTx/>
              <a:buFontTx/>
              <a:buNone/>
              <a:tabLst/>
            </a:pPr>
            <a:endParaRPr kumimoji="0" lang="en-US" altLang="en-US" sz="36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23892953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6EB4216-8A02-ED43-52F6-5A37C613AFEF}"/>
              </a:ext>
            </a:extLst>
          </p:cNvPr>
          <p:cNvSpPr>
            <a:spLocks noGrp="1"/>
          </p:cNvSpPr>
          <p:nvPr>
            <p:ph type="sldNum" sz="quarter" idx="12"/>
          </p:nvPr>
        </p:nvSpPr>
        <p:spPr/>
        <p:txBody>
          <a:bodyPr/>
          <a:lstStyle/>
          <a:p>
            <a:fld id="{3A98EE3D-8CD1-4C3F-BD1C-C98C9596463C}" type="slidenum">
              <a:rPr lang="en-US" smtClean="0"/>
              <a:t>29</a:t>
            </a:fld>
            <a:endParaRPr lang="en-US" dirty="0"/>
          </a:p>
        </p:txBody>
      </p:sp>
      <p:sp>
        <p:nvSpPr>
          <p:cNvPr id="5" name="Rectangle 1">
            <a:extLst>
              <a:ext uri="{FF2B5EF4-FFF2-40B4-BE49-F238E27FC236}">
                <a16:creationId xmlns:a16="http://schemas.microsoft.com/office/drawing/2014/main" id="{1DD1315D-48A0-651B-96C6-07B38F8EEAF7}"/>
              </a:ext>
            </a:extLst>
          </p:cNvPr>
          <p:cNvSpPr>
            <a:spLocks noGrp="1" noChangeArrowheads="1"/>
          </p:cNvSpPr>
          <p:nvPr>
            <p:ph idx="1"/>
          </p:nvPr>
        </p:nvSpPr>
        <p:spPr bwMode="auto">
          <a:xfrm>
            <a:off x="581192" y="889384"/>
            <a:ext cx="11029616" cy="5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defTabSz="914400" eaLnBrk="0" fontAlgn="base" hangingPunct="0">
              <a:lnSpc>
                <a:spcPct val="100000"/>
              </a:lnSpc>
              <a:spcBef>
                <a:spcPct val="0"/>
              </a:spcBef>
              <a:buClrTx/>
              <a:buSzTx/>
            </a:pPr>
            <a:r>
              <a:rPr kumimoji="0" lang="en-US" altLang="en-US" sz="2000" b="1" i="0" u="none" strike="noStrike" cap="none" normalizeH="0" baseline="0" dirty="0">
                <a:ln>
                  <a:noFill/>
                </a:ln>
                <a:solidFill>
                  <a:schemeClr val="tx1"/>
                </a:solidFill>
                <a:effectLst/>
              </a:rPr>
              <a:t>Multiple Choice:</a:t>
            </a:r>
            <a:r>
              <a:rPr kumimoji="0" lang="en-US" altLang="en-US" sz="2000" b="0" i="0" u="none" strike="noStrike" cap="none" normalizeH="0" baseline="0" dirty="0">
                <a:ln>
                  <a:noFill/>
                </a:ln>
                <a:solidFill>
                  <a:schemeClr val="tx1"/>
                </a:solidFill>
                <a:effectLst/>
              </a:rPr>
              <a:t> Which of these Pandas functions is best for getting a quick summary of descriptive statistics (mean, std, min, max) for numerical columns? </a:t>
            </a:r>
          </a:p>
          <a:p>
            <a:pPr marL="594000" lvl="2" indent="0" defTabSz="914400" eaLnBrk="0" fontAlgn="base" hangingPunct="0">
              <a:spcBef>
                <a:spcPct val="0"/>
              </a:spcBef>
              <a:buClrTx/>
              <a:buSzTx/>
              <a:buNone/>
            </a:pPr>
            <a:r>
              <a:rPr kumimoji="0" lang="en-US" altLang="en-US" sz="1800" b="0" i="0" u="none" strike="noStrike" cap="none" normalizeH="0" baseline="0" dirty="0">
                <a:ln>
                  <a:noFill/>
                </a:ln>
                <a:solidFill>
                  <a:schemeClr val="tx1"/>
                </a:solidFill>
                <a:effectLst/>
              </a:rPr>
              <a:t>a) </a:t>
            </a:r>
            <a:r>
              <a:rPr kumimoji="0" lang="en-US" altLang="en-US" sz="1800" b="0" i="0" u="none" strike="noStrike" cap="none" normalizeH="0" baseline="0" dirty="0" err="1">
                <a:ln>
                  <a:noFill/>
                </a:ln>
                <a:solidFill>
                  <a:schemeClr val="tx1"/>
                </a:solidFill>
                <a:effectLst/>
              </a:rPr>
              <a:t>df.info</a:t>
            </a:r>
            <a:r>
              <a:rPr kumimoji="0" lang="en-US" altLang="en-US" sz="1800" b="0" i="0" u="none" strike="noStrike" cap="none" normalizeH="0" baseline="0" dirty="0">
                <a:ln>
                  <a:noFill/>
                </a:ln>
                <a:solidFill>
                  <a:schemeClr val="tx1"/>
                </a:solidFill>
                <a:effectLst/>
              </a:rPr>
              <a:t>() </a:t>
            </a:r>
          </a:p>
          <a:p>
            <a:pPr marL="594000" lvl="2" indent="0" defTabSz="914400" eaLnBrk="0" fontAlgn="base" hangingPunct="0">
              <a:spcBef>
                <a:spcPct val="0"/>
              </a:spcBef>
              <a:buClrTx/>
              <a:buSzTx/>
              <a:buNone/>
            </a:pPr>
            <a:r>
              <a:rPr kumimoji="0" lang="en-US" altLang="en-US" sz="1800" b="0" i="0" u="none" strike="noStrike" cap="none" normalizeH="0" baseline="0" dirty="0">
                <a:ln>
                  <a:noFill/>
                </a:ln>
                <a:solidFill>
                  <a:schemeClr val="tx1"/>
                </a:solidFill>
                <a:effectLst/>
              </a:rPr>
              <a:t>b) </a:t>
            </a:r>
            <a:r>
              <a:rPr kumimoji="0" lang="en-US" altLang="en-US" sz="1800" b="0" i="0" u="none" strike="noStrike" cap="none" normalizeH="0" baseline="0" dirty="0" err="1">
                <a:ln>
                  <a:noFill/>
                </a:ln>
                <a:solidFill>
                  <a:schemeClr val="tx1"/>
                </a:solidFill>
                <a:effectLst/>
              </a:rPr>
              <a:t>df.describe</a:t>
            </a:r>
            <a:r>
              <a:rPr kumimoji="0" lang="en-US" altLang="en-US" sz="1800" b="0" i="0" u="none" strike="noStrike" cap="none" normalizeH="0" baseline="0" dirty="0">
                <a:ln>
                  <a:noFill/>
                </a:ln>
                <a:solidFill>
                  <a:schemeClr val="tx1"/>
                </a:solidFill>
                <a:effectLst/>
              </a:rPr>
              <a:t>() </a:t>
            </a:r>
          </a:p>
          <a:p>
            <a:pPr marL="594000" lvl="2" indent="0" defTabSz="914400" eaLnBrk="0" fontAlgn="base" hangingPunct="0">
              <a:spcBef>
                <a:spcPct val="0"/>
              </a:spcBef>
              <a:buClrTx/>
              <a:buSzTx/>
              <a:buNone/>
            </a:pPr>
            <a:r>
              <a:rPr kumimoji="0" lang="en-US" altLang="en-US" sz="1800" b="0" i="0" u="none" strike="noStrike" cap="none" normalizeH="0" baseline="0" dirty="0">
                <a:ln>
                  <a:noFill/>
                </a:ln>
                <a:solidFill>
                  <a:schemeClr val="tx1"/>
                </a:solidFill>
                <a:effectLst/>
              </a:rPr>
              <a:t>c) </a:t>
            </a:r>
            <a:r>
              <a:rPr kumimoji="0" lang="en-US" altLang="en-US" sz="1800" b="0" i="0" u="none" strike="noStrike" cap="none" normalizeH="0" baseline="0" dirty="0" err="1">
                <a:ln>
                  <a:noFill/>
                </a:ln>
                <a:solidFill>
                  <a:schemeClr val="tx1"/>
                </a:solidFill>
                <a:effectLst/>
              </a:rPr>
              <a:t>df.head</a:t>
            </a:r>
            <a:r>
              <a:rPr kumimoji="0" lang="en-US" altLang="en-US" sz="1800" b="0" i="0" u="none" strike="noStrike" cap="none" normalizeH="0" baseline="0" dirty="0">
                <a:ln>
                  <a:noFill/>
                </a:ln>
                <a:solidFill>
                  <a:schemeClr val="tx1"/>
                </a:solidFill>
                <a:effectLst/>
              </a:rPr>
              <a:t>() </a:t>
            </a:r>
          </a:p>
          <a:p>
            <a:pPr marL="594000" lvl="2" indent="0" defTabSz="914400" eaLnBrk="0" fontAlgn="base" hangingPunct="0">
              <a:spcBef>
                <a:spcPct val="0"/>
              </a:spcBef>
              <a:spcAft>
                <a:spcPts val="1200"/>
              </a:spcAft>
              <a:buClrTx/>
              <a:buSzTx/>
              <a:buNone/>
            </a:pPr>
            <a:r>
              <a:rPr kumimoji="0" lang="en-US" altLang="en-US" sz="1800" b="0" i="0" u="none" strike="noStrike" cap="none" normalizeH="0" baseline="0" dirty="0">
                <a:ln>
                  <a:noFill/>
                </a:ln>
                <a:solidFill>
                  <a:schemeClr val="tx1"/>
                </a:solidFill>
                <a:effectLst/>
              </a:rPr>
              <a:t>d) </a:t>
            </a:r>
            <a:r>
              <a:rPr kumimoji="0" lang="en-US" altLang="en-US" sz="1800" b="0" i="0" u="none" strike="noStrike" cap="none" normalizeH="0" baseline="0" dirty="0" err="1">
                <a:ln>
                  <a:noFill/>
                </a:ln>
                <a:solidFill>
                  <a:schemeClr val="tx1"/>
                </a:solidFill>
                <a:effectLst/>
              </a:rPr>
              <a:t>df.isnull</a:t>
            </a:r>
            <a:r>
              <a:rPr kumimoji="0" lang="en-US" altLang="en-US" sz="1800" b="0" i="0" u="none" strike="noStrike" cap="none" normalizeH="0" baseline="0" dirty="0">
                <a:ln>
                  <a:noFill/>
                </a:ln>
                <a:solidFill>
                  <a:schemeClr val="tx1"/>
                </a:solidFill>
                <a:effectLst/>
              </a:rPr>
              <a:t>().sum()</a:t>
            </a:r>
          </a:p>
          <a:p>
            <a:pPr defTabSz="914400" eaLnBrk="0" fontAlgn="base" hangingPunct="0">
              <a:lnSpc>
                <a:spcPct val="100000"/>
              </a:lnSpc>
              <a:spcBef>
                <a:spcPct val="0"/>
              </a:spcBef>
              <a:buClrTx/>
              <a:buSzTx/>
            </a:pPr>
            <a:r>
              <a:rPr kumimoji="0" lang="en-US" altLang="en-US" sz="2000" b="1" i="0" u="none" strike="noStrike" cap="none" normalizeH="0" baseline="0" dirty="0">
                <a:ln>
                  <a:noFill/>
                </a:ln>
                <a:solidFill>
                  <a:schemeClr val="accent1"/>
                </a:solidFill>
                <a:effectLst/>
              </a:rPr>
              <a:t>True/False:</a:t>
            </a:r>
            <a:r>
              <a:rPr kumimoji="0" lang="en-US" altLang="en-US" sz="2000" b="0" i="0" u="none" strike="noStrike" cap="none" normalizeH="0" baseline="0" dirty="0">
                <a:ln>
                  <a:noFill/>
                </a:ln>
                <a:solidFill>
                  <a:schemeClr val="accent1"/>
                </a:solidFill>
                <a:effectLst/>
              </a:rPr>
              <a:t> A high correlation coefficient (e.g., 0.9) between two variables always implies that one causes the other.</a:t>
            </a:r>
          </a:p>
          <a:p>
            <a:pPr defTabSz="914400" eaLnBrk="0" fontAlgn="base" hangingPunct="0">
              <a:lnSpc>
                <a:spcPct val="100000"/>
              </a:lnSpc>
              <a:spcBef>
                <a:spcPct val="0"/>
              </a:spcBef>
              <a:spcAft>
                <a:spcPts val="1200"/>
              </a:spcAft>
              <a:buClrTx/>
              <a:buSzTx/>
            </a:pPr>
            <a:r>
              <a:rPr kumimoji="0" lang="en-US" altLang="en-US" sz="2000" b="1" i="0" u="none" strike="noStrike" cap="none" normalizeH="0" baseline="0" dirty="0">
                <a:ln>
                  <a:noFill/>
                </a:ln>
                <a:solidFill>
                  <a:schemeClr val="tx1"/>
                </a:solidFill>
                <a:effectLst/>
              </a:rPr>
              <a:t>Short Answer:</a:t>
            </a:r>
            <a:r>
              <a:rPr kumimoji="0" lang="en-US" altLang="en-US" sz="2000" b="0" i="0" u="none" strike="noStrike" cap="none" normalizeH="0" baseline="0" dirty="0">
                <a:ln>
                  <a:noFill/>
                </a:ln>
                <a:solidFill>
                  <a:schemeClr val="tx1"/>
                </a:solidFill>
                <a:effectLst/>
              </a:rPr>
              <a:t> Why might you choose to use </a:t>
            </a:r>
            <a:r>
              <a:rPr kumimoji="0" lang="en-US" altLang="en-US" sz="2000" b="0" i="0" u="none" strike="noStrike" cap="none" normalizeH="0" baseline="0" dirty="0" err="1">
                <a:ln>
                  <a:noFill/>
                </a:ln>
                <a:solidFill>
                  <a:schemeClr val="tx1"/>
                </a:solidFill>
                <a:effectLst/>
              </a:rPr>
              <a:t>df.fillna</a:t>
            </a:r>
            <a:r>
              <a:rPr kumimoji="0" lang="en-US" altLang="en-US" sz="2000" b="0" i="0" u="none" strike="noStrike" cap="none" normalizeH="0" baseline="0" dirty="0">
                <a:ln>
                  <a:noFill/>
                </a:ln>
                <a:solidFill>
                  <a:schemeClr val="tx1"/>
                </a:solidFill>
                <a:effectLst/>
              </a:rPr>
              <a:t>(</a:t>
            </a:r>
            <a:r>
              <a:rPr kumimoji="0" lang="en-US" altLang="en-US" sz="2000" b="0" i="0" u="none" strike="noStrike" cap="none" normalizeH="0" baseline="0" dirty="0" err="1">
                <a:ln>
                  <a:noFill/>
                </a:ln>
                <a:solidFill>
                  <a:schemeClr val="tx1"/>
                </a:solidFill>
                <a:effectLst/>
              </a:rPr>
              <a:t>df</a:t>
            </a:r>
            <a:r>
              <a:rPr kumimoji="0" lang="en-US" altLang="en-US" sz="2000" b="0" i="0" u="none" strike="noStrike" cap="none" normalizeH="0" baseline="0" dirty="0">
                <a:ln>
                  <a:noFill/>
                </a:ln>
                <a:solidFill>
                  <a:schemeClr val="tx1"/>
                </a:solidFill>
                <a:effectLst/>
              </a:rPr>
              <a:t>['column'].median()) instead of </a:t>
            </a:r>
            <a:r>
              <a:rPr kumimoji="0" lang="en-US" altLang="en-US" sz="2000" b="0" i="0" u="none" strike="noStrike" cap="none" normalizeH="0" baseline="0" dirty="0" err="1">
                <a:ln>
                  <a:noFill/>
                </a:ln>
                <a:solidFill>
                  <a:schemeClr val="tx1"/>
                </a:solidFill>
                <a:effectLst/>
              </a:rPr>
              <a:t>df.fillna</a:t>
            </a:r>
            <a:r>
              <a:rPr kumimoji="0" lang="en-US" altLang="en-US" sz="2000" b="0" i="0" u="none" strike="noStrike" cap="none" normalizeH="0" baseline="0" dirty="0">
                <a:ln>
                  <a:noFill/>
                </a:ln>
                <a:solidFill>
                  <a:schemeClr val="tx1"/>
                </a:solidFill>
                <a:effectLst/>
              </a:rPr>
              <a:t>(</a:t>
            </a:r>
            <a:r>
              <a:rPr kumimoji="0" lang="en-US" altLang="en-US" sz="2000" b="0" i="0" u="none" strike="noStrike" cap="none" normalizeH="0" baseline="0" dirty="0" err="1">
                <a:ln>
                  <a:noFill/>
                </a:ln>
                <a:solidFill>
                  <a:schemeClr val="tx1"/>
                </a:solidFill>
                <a:effectLst/>
              </a:rPr>
              <a:t>df</a:t>
            </a:r>
            <a:r>
              <a:rPr kumimoji="0" lang="en-US" altLang="en-US" sz="2000" b="0" i="0" u="none" strike="noStrike" cap="none" normalizeH="0" baseline="0" dirty="0">
                <a:ln>
                  <a:noFill/>
                </a:ln>
                <a:solidFill>
                  <a:schemeClr val="tx1"/>
                </a:solidFill>
                <a:effectLst/>
              </a:rPr>
              <a:t>['column'].mean()) for missing numerical data?</a:t>
            </a:r>
          </a:p>
          <a:p>
            <a:pPr defTabSz="914400" eaLnBrk="0" fontAlgn="base" hangingPunct="0">
              <a:lnSpc>
                <a:spcPct val="100000"/>
              </a:lnSpc>
              <a:spcBef>
                <a:spcPct val="0"/>
              </a:spcBef>
              <a:buClrTx/>
              <a:buSzTx/>
            </a:pPr>
            <a:r>
              <a:rPr kumimoji="0" lang="en-US" altLang="en-US" sz="2000" b="1" i="0" u="none" strike="noStrike" cap="none" normalizeH="0" baseline="0" dirty="0">
                <a:ln>
                  <a:noFill/>
                </a:ln>
                <a:solidFill>
                  <a:schemeClr val="accent1"/>
                </a:solidFill>
                <a:effectLst/>
              </a:rPr>
              <a:t>Multiple Choice:</a:t>
            </a:r>
            <a:r>
              <a:rPr kumimoji="0" lang="en-US" altLang="en-US" sz="2000" b="0" i="0" u="none" strike="noStrike" cap="none" normalizeH="0" baseline="0" dirty="0">
                <a:ln>
                  <a:noFill/>
                </a:ln>
                <a:solidFill>
                  <a:schemeClr val="accent1"/>
                </a:solidFill>
                <a:effectLst/>
              </a:rPr>
              <a:t> If you want to visualize the distribution of a single continuous numerical variable, which plot is most appropriate? </a:t>
            </a:r>
          </a:p>
          <a:p>
            <a:pPr marL="594000" lvl="2" indent="0" defTabSz="914400" eaLnBrk="0" fontAlgn="base" hangingPunct="0">
              <a:spcBef>
                <a:spcPct val="0"/>
              </a:spcBef>
              <a:buClrTx/>
              <a:buSzTx/>
              <a:buNone/>
            </a:pPr>
            <a:r>
              <a:rPr kumimoji="0" lang="en-US" altLang="en-US" sz="1600" b="0" i="0" u="none" strike="noStrike" cap="none" normalizeH="0" baseline="0" dirty="0">
                <a:ln>
                  <a:noFill/>
                </a:ln>
                <a:solidFill>
                  <a:schemeClr val="accent1"/>
                </a:solidFill>
                <a:effectLst/>
              </a:rPr>
              <a:t>a) Scatter Plot </a:t>
            </a:r>
          </a:p>
          <a:p>
            <a:pPr marL="594000" lvl="2" indent="0" defTabSz="914400" eaLnBrk="0" fontAlgn="base" hangingPunct="0">
              <a:spcBef>
                <a:spcPct val="0"/>
              </a:spcBef>
              <a:buClrTx/>
              <a:buSzTx/>
              <a:buNone/>
            </a:pPr>
            <a:r>
              <a:rPr kumimoji="0" lang="en-US" altLang="en-US" sz="1600" b="0" i="0" u="none" strike="noStrike" cap="none" normalizeH="0" baseline="0" dirty="0">
                <a:ln>
                  <a:noFill/>
                </a:ln>
                <a:solidFill>
                  <a:schemeClr val="accent1"/>
                </a:solidFill>
                <a:effectLst/>
              </a:rPr>
              <a:t>b) Bar Chart </a:t>
            </a:r>
          </a:p>
          <a:p>
            <a:pPr marL="594000" lvl="2" indent="0" defTabSz="914400" eaLnBrk="0" fontAlgn="base" hangingPunct="0">
              <a:spcBef>
                <a:spcPct val="0"/>
              </a:spcBef>
              <a:buClrTx/>
              <a:buSzTx/>
              <a:buNone/>
            </a:pPr>
            <a:r>
              <a:rPr kumimoji="0" lang="en-US" altLang="en-US" sz="1600" b="0" i="0" u="none" strike="noStrike" cap="none" normalizeH="0" baseline="0" dirty="0">
                <a:ln>
                  <a:noFill/>
                </a:ln>
                <a:solidFill>
                  <a:schemeClr val="accent1"/>
                </a:solidFill>
                <a:effectLst/>
              </a:rPr>
              <a:t>c) Histogram </a:t>
            </a:r>
          </a:p>
          <a:p>
            <a:pPr marL="594000" lvl="2" indent="0" defTabSz="914400" eaLnBrk="0" fontAlgn="base" hangingPunct="0">
              <a:spcBef>
                <a:spcPct val="0"/>
              </a:spcBef>
              <a:buClrTx/>
              <a:buSzTx/>
              <a:buNone/>
            </a:pPr>
            <a:r>
              <a:rPr kumimoji="0" lang="en-US" altLang="en-US" sz="1600" b="0" i="0" u="none" strike="noStrike" cap="none" normalizeH="0" baseline="0" dirty="0">
                <a:ln>
                  <a:noFill/>
                </a:ln>
                <a:solidFill>
                  <a:schemeClr val="accent1"/>
                </a:solidFill>
                <a:effectLst/>
              </a:rPr>
              <a:t>d) Heatmap</a:t>
            </a:r>
          </a:p>
        </p:txBody>
      </p:sp>
    </p:spTree>
    <p:extLst>
      <p:ext uri="{BB962C8B-B14F-4D97-AF65-F5344CB8AC3E}">
        <p14:creationId xmlns:p14="http://schemas.microsoft.com/office/powerpoint/2010/main" val="3461995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ssolve">
                                      <p:cBhvr>
                                        <p:cTn id="7" dur="500"/>
                                        <p:tgtEl>
                                          <p:spTgt spid="5">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dissolve">
                                      <p:cBhvr>
                                        <p:cTn id="10" dur="500"/>
                                        <p:tgtEl>
                                          <p:spTgt spid="5">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dissolve">
                                      <p:cBhvr>
                                        <p:cTn id="13" dur="500"/>
                                        <p:tgtEl>
                                          <p:spTgt spid="5">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dissolve">
                                      <p:cBhvr>
                                        <p:cTn id="16" dur="500"/>
                                        <p:tgtEl>
                                          <p:spTgt spid="5">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dissolve">
                                      <p:cBhvr>
                                        <p:cTn id="19" dur="500"/>
                                        <p:tgtEl>
                                          <p:spTgt spid="5">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Effect transition="in" filter="dissolve">
                                      <p:cBhvr>
                                        <p:cTn id="24" dur="500"/>
                                        <p:tgtEl>
                                          <p:spTgt spid="5">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animEffect transition="in" filter="dissolve">
                                      <p:cBhvr>
                                        <p:cTn id="29" dur="500"/>
                                        <p:tgtEl>
                                          <p:spTgt spid="5">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5">
                                            <p:txEl>
                                              <p:pRg st="7" end="7"/>
                                            </p:txEl>
                                          </p:spTgt>
                                        </p:tgtEl>
                                        <p:attrNameLst>
                                          <p:attrName>style.visibility</p:attrName>
                                        </p:attrNameLst>
                                      </p:cBhvr>
                                      <p:to>
                                        <p:strVal val="visible"/>
                                      </p:to>
                                    </p:set>
                                    <p:animEffect transition="in" filter="dissolve">
                                      <p:cBhvr>
                                        <p:cTn id="34" dur="500"/>
                                        <p:tgtEl>
                                          <p:spTgt spid="5">
                                            <p:txEl>
                                              <p:pRg st="7" end="7"/>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animEffect transition="in" filter="dissolve">
                                      <p:cBhvr>
                                        <p:cTn id="37" dur="500"/>
                                        <p:tgtEl>
                                          <p:spTgt spid="5">
                                            <p:txEl>
                                              <p:pRg st="8" end="8"/>
                                            </p:txEl>
                                          </p:spTgt>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5">
                                            <p:txEl>
                                              <p:pRg st="9" end="9"/>
                                            </p:txEl>
                                          </p:spTgt>
                                        </p:tgtEl>
                                        <p:attrNameLst>
                                          <p:attrName>style.visibility</p:attrName>
                                        </p:attrNameLst>
                                      </p:cBhvr>
                                      <p:to>
                                        <p:strVal val="visible"/>
                                      </p:to>
                                    </p:set>
                                    <p:animEffect transition="in" filter="dissolve">
                                      <p:cBhvr>
                                        <p:cTn id="40" dur="500"/>
                                        <p:tgtEl>
                                          <p:spTgt spid="5">
                                            <p:txEl>
                                              <p:pRg st="9" end="9"/>
                                            </p:txEl>
                                          </p:spTgt>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5">
                                            <p:txEl>
                                              <p:pRg st="10" end="10"/>
                                            </p:txEl>
                                          </p:spTgt>
                                        </p:tgtEl>
                                        <p:attrNameLst>
                                          <p:attrName>style.visibility</p:attrName>
                                        </p:attrNameLst>
                                      </p:cBhvr>
                                      <p:to>
                                        <p:strVal val="visible"/>
                                      </p:to>
                                    </p:set>
                                    <p:animEffect transition="in" filter="dissolve">
                                      <p:cBhvr>
                                        <p:cTn id="43" dur="500"/>
                                        <p:tgtEl>
                                          <p:spTgt spid="5">
                                            <p:txEl>
                                              <p:pRg st="10" end="10"/>
                                            </p:txEl>
                                          </p:spTgt>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5">
                                            <p:txEl>
                                              <p:pRg st="11" end="11"/>
                                            </p:txEl>
                                          </p:spTgt>
                                        </p:tgtEl>
                                        <p:attrNameLst>
                                          <p:attrName>style.visibility</p:attrName>
                                        </p:attrNameLst>
                                      </p:cBhvr>
                                      <p:to>
                                        <p:strVal val="visible"/>
                                      </p:to>
                                    </p:set>
                                    <p:animEffect transition="in" filter="dissolve">
                                      <p:cBhvr>
                                        <p:cTn id="46" dur="500"/>
                                        <p:tgtEl>
                                          <p:spTgt spid="5">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8BAB7-635B-CD4A-AEA5-E1377606605C}"/>
              </a:ext>
            </a:extLst>
          </p:cNvPr>
          <p:cNvSpPr>
            <a:spLocks noGrp="1"/>
          </p:cNvSpPr>
          <p:nvPr>
            <p:ph type="title"/>
          </p:nvPr>
        </p:nvSpPr>
        <p:spPr/>
        <p:txBody>
          <a:bodyPr/>
          <a:lstStyle/>
          <a:p>
            <a:r>
              <a:rPr lang="en-US" dirty="0"/>
              <a:t>Data Science Lifecycle</a:t>
            </a:r>
          </a:p>
        </p:txBody>
      </p:sp>
      <p:sp>
        <p:nvSpPr>
          <p:cNvPr id="3" name="Content Placeholder 2">
            <a:extLst>
              <a:ext uri="{FF2B5EF4-FFF2-40B4-BE49-F238E27FC236}">
                <a16:creationId xmlns:a16="http://schemas.microsoft.com/office/drawing/2014/main" id="{F5D4F7D6-6FFA-834A-9BD3-9E53551FC671}"/>
              </a:ext>
            </a:extLst>
          </p:cNvPr>
          <p:cNvSpPr>
            <a:spLocks noGrp="1"/>
          </p:cNvSpPr>
          <p:nvPr>
            <p:ph idx="1"/>
          </p:nvPr>
        </p:nvSpPr>
        <p:spPr>
          <a:xfrm>
            <a:off x="6804962" y="1986172"/>
            <a:ext cx="3255669" cy="1540458"/>
          </a:xfrm>
        </p:spPr>
        <p:txBody>
          <a:bodyPr anchor="t">
            <a:normAutofit fontScale="92500" lnSpcReduction="20000"/>
          </a:bodyPr>
          <a:lstStyle/>
          <a:p>
            <a:pPr>
              <a:lnSpc>
                <a:spcPct val="100000"/>
              </a:lnSpc>
              <a:spcBef>
                <a:spcPts val="0"/>
              </a:spcBef>
              <a:spcAft>
                <a:spcPts val="0"/>
              </a:spcAft>
            </a:pPr>
            <a:r>
              <a:rPr lang="en-US" dirty="0"/>
              <a:t>Identify Data Location</a:t>
            </a:r>
          </a:p>
          <a:p>
            <a:pPr>
              <a:lnSpc>
                <a:spcPct val="100000"/>
              </a:lnSpc>
              <a:spcBef>
                <a:spcPts val="0"/>
              </a:spcBef>
              <a:spcAft>
                <a:spcPts val="0"/>
              </a:spcAft>
            </a:pPr>
            <a:r>
              <a:rPr lang="en-US" dirty="0"/>
              <a:t>Manage Metadata</a:t>
            </a:r>
          </a:p>
          <a:p>
            <a:pPr>
              <a:lnSpc>
                <a:spcPct val="100000"/>
              </a:lnSpc>
              <a:spcBef>
                <a:spcPts val="0"/>
              </a:spcBef>
              <a:spcAft>
                <a:spcPts val="0"/>
              </a:spcAft>
            </a:pPr>
            <a:r>
              <a:rPr lang="en-US" dirty="0"/>
              <a:t>Extract, Transform, Load</a:t>
            </a:r>
          </a:p>
          <a:p>
            <a:pPr>
              <a:lnSpc>
                <a:spcPct val="100000"/>
              </a:lnSpc>
              <a:spcBef>
                <a:spcPts val="0"/>
              </a:spcBef>
              <a:spcAft>
                <a:spcPts val="0"/>
              </a:spcAft>
            </a:pPr>
            <a:r>
              <a:rPr lang="en-US" dirty="0"/>
              <a:t>Join/Merge Tables</a:t>
            </a:r>
          </a:p>
          <a:p>
            <a:pPr>
              <a:lnSpc>
                <a:spcPct val="100000"/>
              </a:lnSpc>
              <a:spcBef>
                <a:spcPts val="0"/>
              </a:spcBef>
              <a:spcAft>
                <a:spcPts val="0"/>
              </a:spcAft>
            </a:pPr>
            <a:r>
              <a:rPr lang="en-US" dirty="0">
                <a:highlight>
                  <a:srgbClr val="FFFF00"/>
                </a:highlight>
              </a:rPr>
              <a:t>Profile Data</a:t>
            </a:r>
          </a:p>
          <a:p>
            <a:pPr>
              <a:lnSpc>
                <a:spcPct val="100000"/>
              </a:lnSpc>
              <a:spcBef>
                <a:spcPts val="0"/>
              </a:spcBef>
              <a:spcAft>
                <a:spcPts val="0"/>
              </a:spcAft>
            </a:pPr>
            <a:r>
              <a:rPr lang="en-US" dirty="0"/>
              <a:t>Data Type and Validation Check</a:t>
            </a:r>
          </a:p>
          <a:p>
            <a:pPr>
              <a:lnSpc>
                <a:spcPct val="100000"/>
              </a:lnSpc>
              <a:spcBef>
                <a:spcPts val="0"/>
              </a:spcBef>
              <a:spcAft>
                <a:spcPts val="0"/>
              </a:spcAft>
            </a:pPr>
            <a:r>
              <a:rPr lang="en-US" dirty="0"/>
              <a:t>Regulatory/PII Check</a:t>
            </a:r>
          </a:p>
        </p:txBody>
      </p:sp>
      <p:sp>
        <p:nvSpPr>
          <p:cNvPr id="4" name="Slide Number Placeholder 3">
            <a:extLst>
              <a:ext uri="{FF2B5EF4-FFF2-40B4-BE49-F238E27FC236}">
                <a16:creationId xmlns:a16="http://schemas.microsoft.com/office/drawing/2014/main" id="{9C35F574-3429-80F4-245C-90F548593DB9}"/>
              </a:ext>
            </a:extLst>
          </p:cNvPr>
          <p:cNvSpPr>
            <a:spLocks noGrp="1"/>
          </p:cNvSpPr>
          <p:nvPr>
            <p:ph type="sldNum" sz="quarter" idx="12"/>
          </p:nvPr>
        </p:nvSpPr>
        <p:spPr/>
        <p:txBody>
          <a:bodyPr/>
          <a:lstStyle/>
          <a:p>
            <a:fld id="{3A98EE3D-8CD1-4C3F-BD1C-C98C9596463C}" type="slidenum">
              <a:rPr lang="en-US" smtClean="0"/>
              <a:t>3</a:t>
            </a:fld>
            <a:endParaRPr lang="en-US" dirty="0"/>
          </a:p>
        </p:txBody>
      </p:sp>
      <p:grpSp>
        <p:nvGrpSpPr>
          <p:cNvPr id="6" name="Group 5">
            <a:extLst>
              <a:ext uri="{FF2B5EF4-FFF2-40B4-BE49-F238E27FC236}">
                <a16:creationId xmlns:a16="http://schemas.microsoft.com/office/drawing/2014/main" id="{267F7FA7-5A8B-5301-7D56-EA087B426684}"/>
              </a:ext>
            </a:extLst>
          </p:cNvPr>
          <p:cNvGrpSpPr/>
          <p:nvPr/>
        </p:nvGrpSpPr>
        <p:grpSpPr>
          <a:xfrm>
            <a:off x="943667" y="1655966"/>
            <a:ext cx="4402307" cy="4313047"/>
            <a:chOff x="994219" y="1631118"/>
            <a:chExt cx="4402307" cy="4313047"/>
          </a:xfrm>
        </p:grpSpPr>
        <p:sp>
          <p:nvSpPr>
            <p:cNvPr id="9" name="TextBox 8">
              <a:extLst>
                <a:ext uri="{FF2B5EF4-FFF2-40B4-BE49-F238E27FC236}">
                  <a16:creationId xmlns:a16="http://schemas.microsoft.com/office/drawing/2014/main" id="{1702F24F-5D6F-6674-06FE-B71FCB1560B7}"/>
                </a:ext>
              </a:extLst>
            </p:cNvPr>
            <p:cNvSpPr txBox="1"/>
            <p:nvPr/>
          </p:nvSpPr>
          <p:spPr>
            <a:xfrm>
              <a:off x="2649467" y="1631118"/>
              <a:ext cx="1118152" cy="646331"/>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pPr algn="ctr"/>
              <a:r>
                <a:rPr lang="en-US" dirty="0"/>
                <a:t>Define Problem</a:t>
              </a:r>
            </a:p>
          </p:txBody>
        </p:sp>
        <p:sp>
          <p:nvSpPr>
            <p:cNvPr id="10" name="TextBox 9">
              <a:extLst>
                <a:ext uri="{FF2B5EF4-FFF2-40B4-BE49-F238E27FC236}">
                  <a16:creationId xmlns:a16="http://schemas.microsoft.com/office/drawing/2014/main" id="{A5121123-3E79-F388-B124-9DDC0E1516F7}"/>
                </a:ext>
              </a:extLst>
            </p:cNvPr>
            <p:cNvSpPr txBox="1"/>
            <p:nvPr/>
          </p:nvSpPr>
          <p:spPr>
            <a:xfrm>
              <a:off x="998578" y="4321141"/>
              <a:ext cx="1118152" cy="646331"/>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pPr algn="ctr"/>
              <a:r>
                <a:rPr lang="en-US" dirty="0"/>
                <a:t>Deploy Model</a:t>
              </a:r>
            </a:p>
          </p:txBody>
        </p:sp>
        <p:sp>
          <p:nvSpPr>
            <p:cNvPr id="11" name="TextBox 10">
              <a:extLst>
                <a:ext uri="{FF2B5EF4-FFF2-40B4-BE49-F238E27FC236}">
                  <a16:creationId xmlns:a16="http://schemas.microsoft.com/office/drawing/2014/main" id="{8564F094-BEF8-B366-00CE-A86BDE2FA4E9}"/>
                </a:ext>
              </a:extLst>
            </p:cNvPr>
            <p:cNvSpPr txBox="1"/>
            <p:nvPr/>
          </p:nvSpPr>
          <p:spPr>
            <a:xfrm>
              <a:off x="4238871" y="2731554"/>
              <a:ext cx="1118152" cy="646331"/>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dirty="0"/>
                <a:t>Acquire Data</a:t>
              </a:r>
            </a:p>
          </p:txBody>
        </p:sp>
        <p:sp>
          <p:nvSpPr>
            <p:cNvPr id="12" name="TextBox 11">
              <a:extLst>
                <a:ext uri="{FF2B5EF4-FFF2-40B4-BE49-F238E27FC236}">
                  <a16:creationId xmlns:a16="http://schemas.microsoft.com/office/drawing/2014/main" id="{52C972DA-1DE1-DB1B-8A44-78620B433455}"/>
                </a:ext>
              </a:extLst>
            </p:cNvPr>
            <p:cNvSpPr txBox="1"/>
            <p:nvPr/>
          </p:nvSpPr>
          <p:spPr>
            <a:xfrm>
              <a:off x="4278374" y="4321141"/>
              <a:ext cx="1118152" cy="646331"/>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a:t>Prepare Data</a:t>
              </a:r>
            </a:p>
          </p:txBody>
        </p:sp>
        <p:sp>
          <p:nvSpPr>
            <p:cNvPr id="13" name="TextBox 12">
              <a:extLst>
                <a:ext uri="{FF2B5EF4-FFF2-40B4-BE49-F238E27FC236}">
                  <a16:creationId xmlns:a16="http://schemas.microsoft.com/office/drawing/2014/main" id="{9B8E5AD2-C876-E5FE-7E7A-80D481D5815B}"/>
                </a:ext>
              </a:extLst>
            </p:cNvPr>
            <p:cNvSpPr txBox="1"/>
            <p:nvPr/>
          </p:nvSpPr>
          <p:spPr>
            <a:xfrm>
              <a:off x="994219" y="2731554"/>
              <a:ext cx="1241134" cy="646331"/>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dirty="0"/>
                <a:t>Manage-Measure</a:t>
              </a:r>
            </a:p>
          </p:txBody>
        </p:sp>
        <p:sp>
          <p:nvSpPr>
            <p:cNvPr id="14" name="Arrow: Left-Right 27">
              <a:extLst>
                <a:ext uri="{FF2B5EF4-FFF2-40B4-BE49-F238E27FC236}">
                  <a16:creationId xmlns:a16="http://schemas.microsoft.com/office/drawing/2014/main" id="{23DC2EAA-EE85-087E-5373-ED1D69E68454}"/>
                </a:ext>
              </a:extLst>
            </p:cNvPr>
            <p:cNvSpPr/>
            <p:nvPr/>
          </p:nvSpPr>
          <p:spPr>
            <a:xfrm rot="2308236">
              <a:off x="3874947" y="2138611"/>
              <a:ext cx="822768" cy="313925"/>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Left-Right 28">
              <a:extLst>
                <a:ext uri="{FF2B5EF4-FFF2-40B4-BE49-F238E27FC236}">
                  <a16:creationId xmlns:a16="http://schemas.microsoft.com/office/drawing/2014/main" id="{00205346-8389-3225-31F7-223DE833F711}"/>
                </a:ext>
              </a:extLst>
            </p:cNvPr>
            <p:cNvSpPr/>
            <p:nvPr/>
          </p:nvSpPr>
          <p:spPr>
            <a:xfrm rot="5400000">
              <a:off x="4444480" y="3684321"/>
              <a:ext cx="810628"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Left-Right 29">
              <a:extLst>
                <a:ext uri="{FF2B5EF4-FFF2-40B4-BE49-F238E27FC236}">
                  <a16:creationId xmlns:a16="http://schemas.microsoft.com/office/drawing/2014/main" id="{4F7135D2-44AC-07AD-8B6D-620B719593CB}"/>
                </a:ext>
              </a:extLst>
            </p:cNvPr>
            <p:cNvSpPr/>
            <p:nvPr/>
          </p:nvSpPr>
          <p:spPr>
            <a:xfrm rot="5400000">
              <a:off x="1163480" y="3646032"/>
              <a:ext cx="810630"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Left-Right 30">
              <a:extLst>
                <a:ext uri="{FF2B5EF4-FFF2-40B4-BE49-F238E27FC236}">
                  <a16:creationId xmlns:a16="http://schemas.microsoft.com/office/drawing/2014/main" id="{D63FF530-74DD-1D2C-7F9B-7799F350EB00}"/>
                </a:ext>
              </a:extLst>
            </p:cNvPr>
            <p:cNvSpPr/>
            <p:nvPr/>
          </p:nvSpPr>
          <p:spPr>
            <a:xfrm rot="8799870">
              <a:off x="1623561" y="2143561"/>
              <a:ext cx="925511" cy="334263"/>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6B138609-96D2-32FA-78CF-B16FB242979B}"/>
                </a:ext>
              </a:extLst>
            </p:cNvPr>
            <p:cNvSpPr txBox="1"/>
            <p:nvPr/>
          </p:nvSpPr>
          <p:spPr>
            <a:xfrm>
              <a:off x="2649467" y="5297834"/>
              <a:ext cx="1118152" cy="646331"/>
            </a:xfrm>
            <a:prstGeom prst="rect">
              <a:avLst/>
            </a:prstGeom>
            <a:solidFill>
              <a:schemeClr val="accent5"/>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dirty="0"/>
                <a:t>Build Model</a:t>
              </a:r>
            </a:p>
          </p:txBody>
        </p:sp>
        <p:sp>
          <p:nvSpPr>
            <p:cNvPr id="19" name="Arrow: Left-Right 1024">
              <a:extLst>
                <a:ext uri="{FF2B5EF4-FFF2-40B4-BE49-F238E27FC236}">
                  <a16:creationId xmlns:a16="http://schemas.microsoft.com/office/drawing/2014/main" id="{5DC8738A-5B4E-2A3B-530B-E7A7B1750A60}"/>
                </a:ext>
              </a:extLst>
            </p:cNvPr>
            <p:cNvSpPr/>
            <p:nvPr/>
          </p:nvSpPr>
          <p:spPr>
            <a:xfrm rot="8294665">
              <a:off x="3890053" y="5253595"/>
              <a:ext cx="890200"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Left-Right 1043">
              <a:extLst>
                <a:ext uri="{FF2B5EF4-FFF2-40B4-BE49-F238E27FC236}">
                  <a16:creationId xmlns:a16="http://schemas.microsoft.com/office/drawing/2014/main" id="{E06C9B51-AB22-284D-EDD4-5B4B4F97E737}"/>
                </a:ext>
              </a:extLst>
            </p:cNvPr>
            <p:cNvSpPr/>
            <p:nvPr/>
          </p:nvSpPr>
          <p:spPr>
            <a:xfrm rot="2534967">
              <a:off x="1566690" y="5285575"/>
              <a:ext cx="890200"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Oval 6">
            <a:extLst>
              <a:ext uri="{FF2B5EF4-FFF2-40B4-BE49-F238E27FC236}">
                <a16:creationId xmlns:a16="http://schemas.microsoft.com/office/drawing/2014/main" id="{766E6832-6B8F-2020-A831-F383215E9169}"/>
              </a:ext>
            </a:extLst>
          </p:cNvPr>
          <p:cNvSpPr/>
          <p:nvPr/>
        </p:nvSpPr>
        <p:spPr>
          <a:xfrm>
            <a:off x="2194246" y="2991572"/>
            <a:ext cx="1905891" cy="1866560"/>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t>Data Platform</a:t>
            </a:r>
          </a:p>
        </p:txBody>
      </p:sp>
      <p:sp>
        <p:nvSpPr>
          <p:cNvPr id="21" name="Left Brace 20">
            <a:extLst>
              <a:ext uri="{FF2B5EF4-FFF2-40B4-BE49-F238E27FC236}">
                <a16:creationId xmlns:a16="http://schemas.microsoft.com/office/drawing/2014/main" id="{68F85B71-2D90-1BB4-66FA-ED0CFBEA5598}"/>
              </a:ext>
            </a:extLst>
          </p:cNvPr>
          <p:cNvSpPr/>
          <p:nvPr/>
        </p:nvSpPr>
        <p:spPr>
          <a:xfrm>
            <a:off x="5560668" y="1839118"/>
            <a:ext cx="2244703" cy="183456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Content Placeholder 2">
            <a:extLst>
              <a:ext uri="{FF2B5EF4-FFF2-40B4-BE49-F238E27FC236}">
                <a16:creationId xmlns:a16="http://schemas.microsoft.com/office/drawing/2014/main" id="{C16CD0D1-0038-ED99-B001-A24476BA051A}"/>
              </a:ext>
            </a:extLst>
          </p:cNvPr>
          <p:cNvSpPr txBox="1">
            <a:spLocks/>
          </p:cNvSpPr>
          <p:nvPr/>
        </p:nvSpPr>
        <p:spPr>
          <a:xfrm>
            <a:off x="6848712" y="4017819"/>
            <a:ext cx="3174730" cy="1540458"/>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endParaRPr lang="en-US" dirty="0"/>
          </a:p>
        </p:txBody>
      </p:sp>
      <p:sp>
        <p:nvSpPr>
          <p:cNvPr id="24" name="Content Placeholder 2">
            <a:extLst>
              <a:ext uri="{FF2B5EF4-FFF2-40B4-BE49-F238E27FC236}">
                <a16:creationId xmlns:a16="http://schemas.microsoft.com/office/drawing/2014/main" id="{79CEF451-493B-E29F-B2A0-E22E64D8558D}"/>
              </a:ext>
            </a:extLst>
          </p:cNvPr>
          <p:cNvSpPr txBox="1">
            <a:spLocks/>
          </p:cNvSpPr>
          <p:nvPr/>
        </p:nvSpPr>
        <p:spPr>
          <a:xfrm>
            <a:off x="6885902" y="4019155"/>
            <a:ext cx="3174730" cy="1540458"/>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endParaRPr lang="en-US" dirty="0"/>
          </a:p>
        </p:txBody>
      </p:sp>
      <p:sp>
        <p:nvSpPr>
          <p:cNvPr id="22" name="Left Brace 21">
            <a:extLst>
              <a:ext uri="{FF2B5EF4-FFF2-40B4-BE49-F238E27FC236}">
                <a16:creationId xmlns:a16="http://schemas.microsoft.com/office/drawing/2014/main" id="{B3532E74-FA41-8058-AD3E-FF6FA0C3B0E1}"/>
              </a:ext>
            </a:extLst>
          </p:cNvPr>
          <p:cNvSpPr/>
          <p:nvPr/>
        </p:nvSpPr>
        <p:spPr>
          <a:xfrm>
            <a:off x="5541417" y="3870765"/>
            <a:ext cx="2244703" cy="183456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Content Placeholder 2">
            <a:extLst>
              <a:ext uri="{FF2B5EF4-FFF2-40B4-BE49-F238E27FC236}">
                <a16:creationId xmlns:a16="http://schemas.microsoft.com/office/drawing/2014/main" id="{68E49989-98F0-05C8-3212-F2A520A2A743}"/>
              </a:ext>
            </a:extLst>
          </p:cNvPr>
          <p:cNvSpPr txBox="1">
            <a:spLocks/>
          </p:cNvSpPr>
          <p:nvPr/>
        </p:nvSpPr>
        <p:spPr>
          <a:xfrm>
            <a:off x="6790542" y="4029423"/>
            <a:ext cx="3430090" cy="1675908"/>
          </a:xfrm>
          <a:prstGeom prst="rect">
            <a:avLst/>
          </a:prstGeom>
        </p:spPr>
        <p:txBody>
          <a:bodyPr vert="horz" lIns="91440" tIns="45720" rIns="91440" bIns="45720" rtlCol="0" anchor="t">
            <a:normAutofit fontScale="85000" lnSpcReduction="1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lnSpc>
                <a:spcPct val="100000"/>
              </a:lnSpc>
              <a:spcBef>
                <a:spcPts val="0"/>
              </a:spcBef>
              <a:spcAft>
                <a:spcPts val="0"/>
              </a:spcAft>
            </a:pPr>
            <a:r>
              <a:rPr lang="en-US" dirty="0">
                <a:highlight>
                  <a:srgbClr val="FFFF00"/>
                </a:highlight>
              </a:rPr>
              <a:t>Clean Data </a:t>
            </a:r>
            <a:r>
              <a:rPr lang="en-US" dirty="0"/>
              <a:t>(Missing Values, Outliers, Duplicates, Var names)</a:t>
            </a:r>
          </a:p>
          <a:p>
            <a:pPr>
              <a:lnSpc>
                <a:spcPct val="100000"/>
              </a:lnSpc>
              <a:spcBef>
                <a:spcPts val="0"/>
              </a:spcBef>
              <a:spcAft>
                <a:spcPts val="0"/>
              </a:spcAft>
            </a:pPr>
            <a:r>
              <a:rPr lang="en-US" dirty="0">
                <a:highlight>
                  <a:srgbClr val="FFFF00"/>
                </a:highlight>
              </a:rPr>
              <a:t>EDA (Univariate, Bivariate, Multivariate analysis, Visualization)</a:t>
            </a:r>
          </a:p>
          <a:p>
            <a:pPr>
              <a:lnSpc>
                <a:spcPct val="100000"/>
              </a:lnSpc>
              <a:spcBef>
                <a:spcPts val="0"/>
              </a:spcBef>
              <a:spcAft>
                <a:spcPts val="0"/>
              </a:spcAft>
            </a:pPr>
            <a:r>
              <a:rPr lang="en-US" dirty="0"/>
              <a:t>Feature Engineering</a:t>
            </a:r>
          </a:p>
          <a:p>
            <a:pPr>
              <a:lnSpc>
                <a:spcPct val="100000"/>
              </a:lnSpc>
              <a:spcBef>
                <a:spcPts val="0"/>
              </a:spcBef>
              <a:spcAft>
                <a:spcPts val="0"/>
              </a:spcAft>
            </a:pPr>
            <a:r>
              <a:rPr lang="en-US" dirty="0"/>
              <a:t>Prepare Analytic Data Set (ADS) (</a:t>
            </a:r>
            <a:r>
              <a:rPr lang="en-US" dirty="0">
                <a:highlight>
                  <a:srgbClr val="FFFF00"/>
                </a:highlight>
              </a:rPr>
              <a:t>Standardization/Normalization, </a:t>
            </a:r>
            <a:r>
              <a:rPr lang="en-US" dirty="0"/>
              <a:t>Category encoding)</a:t>
            </a:r>
          </a:p>
        </p:txBody>
      </p:sp>
    </p:spTree>
    <p:extLst>
      <p:ext uri="{BB962C8B-B14F-4D97-AF65-F5344CB8AC3E}">
        <p14:creationId xmlns:p14="http://schemas.microsoft.com/office/powerpoint/2010/main" val="1492173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dissolve">
                                      <p:cBhvr>
                                        <p:cTn id="40" dur="500"/>
                                        <p:tgtEl>
                                          <p:spTgt spid="21"/>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dissolve">
                                      <p:cBhvr>
                                        <p:cTn id="45" dur="500"/>
                                        <p:tgtEl>
                                          <p:spTgt spid="22"/>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dissolve">
                                      <p:cBhvr>
                                        <p:cTn id="4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1" grpId="0" animBg="1"/>
      <p:bldP spid="22" grpId="0" animBg="1"/>
      <p:bldP spid="2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17510-069A-6D1F-0EF2-96D3012D6781}"/>
              </a:ext>
            </a:extLst>
          </p:cNvPr>
          <p:cNvSpPr>
            <a:spLocks noGrp="1"/>
          </p:cNvSpPr>
          <p:nvPr>
            <p:ph type="title"/>
          </p:nvPr>
        </p:nvSpPr>
        <p:spPr/>
        <p:txBody>
          <a:bodyPr/>
          <a:lstStyle/>
          <a:p>
            <a:r>
              <a:rPr lang="en-US" dirty="0"/>
              <a:t>What is the difference between Data Prep and EDA?</a:t>
            </a:r>
          </a:p>
        </p:txBody>
      </p:sp>
      <p:sp>
        <p:nvSpPr>
          <p:cNvPr id="3" name="Content Placeholder 2">
            <a:extLst>
              <a:ext uri="{FF2B5EF4-FFF2-40B4-BE49-F238E27FC236}">
                <a16:creationId xmlns:a16="http://schemas.microsoft.com/office/drawing/2014/main" id="{0A3B23CB-2D7A-1FA7-FD3C-CA7A322CA6F0}"/>
              </a:ext>
            </a:extLst>
          </p:cNvPr>
          <p:cNvSpPr>
            <a:spLocks noGrp="1"/>
          </p:cNvSpPr>
          <p:nvPr>
            <p:ph idx="1"/>
          </p:nvPr>
        </p:nvSpPr>
        <p:spPr>
          <a:xfrm>
            <a:off x="476261" y="1631607"/>
            <a:ext cx="4095738" cy="4524237"/>
          </a:xfrm>
        </p:spPr>
        <p:txBody>
          <a:bodyPr>
            <a:normAutofit/>
          </a:bodyPr>
          <a:lstStyle/>
          <a:p>
            <a:pPr marL="0" indent="0">
              <a:buNone/>
            </a:pPr>
            <a:r>
              <a:rPr lang="en-US" sz="2000" dirty="0"/>
              <a:t>🔑 </a:t>
            </a:r>
            <a:r>
              <a:rPr lang="en-US" sz="2000" b="1" dirty="0"/>
              <a:t>Takeaway</a:t>
            </a:r>
            <a:r>
              <a:rPr lang="en-US" sz="2000" dirty="0"/>
              <a:t>:</a:t>
            </a:r>
          </a:p>
          <a:p>
            <a:r>
              <a:rPr lang="en-US" sz="2000" b="1" dirty="0"/>
              <a:t>They highly overlap</a:t>
            </a:r>
          </a:p>
          <a:p>
            <a:r>
              <a:rPr lang="en-US" sz="2000" b="1" dirty="0"/>
              <a:t>You need both</a:t>
            </a:r>
          </a:p>
          <a:p>
            <a:r>
              <a:rPr lang="en-US" sz="2000" b="1" dirty="0"/>
              <a:t>In practice, you combine the approaches</a:t>
            </a:r>
          </a:p>
          <a:p>
            <a:r>
              <a:rPr lang="en-US" sz="2000" b="1" dirty="0">
                <a:highlight>
                  <a:srgbClr val="FFFF00"/>
                </a:highlight>
              </a:rPr>
              <a:t>Data Preparation is about fixing</a:t>
            </a:r>
            <a:r>
              <a:rPr lang="en-US" sz="2000" dirty="0">
                <a:highlight>
                  <a:srgbClr val="FFFF00"/>
                </a:highlight>
              </a:rPr>
              <a:t> (cleaning &amp; structuring).</a:t>
            </a:r>
          </a:p>
          <a:p>
            <a:r>
              <a:rPr lang="en-US" sz="2000" b="1" dirty="0">
                <a:highlight>
                  <a:srgbClr val="FFFF00"/>
                </a:highlight>
              </a:rPr>
              <a:t>EDA is about exploring</a:t>
            </a:r>
            <a:r>
              <a:rPr lang="en-US" sz="2000" dirty="0">
                <a:highlight>
                  <a:srgbClr val="FFFF00"/>
                </a:highlight>
              </a:rPr>
              <a:t> (diagnosis, discovery, hypotheses).</a:t>
            </a:r>
          </a:p>
          <a:p>
            <a:pPr marL="0" indent="0">
              <a:buNone/>
            </a:pPr>
            <a:endParaRPr lang="en-US" sz="2000" dirty="0"/>
          </a:p>
        </p:txBody>
      </p:sp>
      <p:sp>
        <p:nvSpPr>
          <p:cNvPr id="4" name="Slide Number Placeholder 3">
            <a:extLst>
              <a:ext uri="{FF2B5EF4-FFF2-40B4-BE49-F238E27FC236}">
                <a16:creationId xmlns:a16="http://schemas.microsoft.com/office/drawing/2014/main" id="{95D68128-C22D-648C-0102-D7DF9B41A9DE}"/>
              </a:ext>
            </a:extLst>
          </p:cNvPr>
          <p:cNvSpPr>
            <a:spLocks noGrp="1"/>
          </p:cNvSpPr>
          <p:nvPr>
            <p:ph type="sldNum" sz="quarter" idx="12"/>
          </p:nvPr>
        </p:nvSpPr>
        <p:spPr/>
        <p:txBody>
          <a:bodyPr/>
          <a:lstStyle/>
          <a:p>
            <a:fld id="{3A98EE3D-8CD1-4C3F-BD1C-C98C9596463C}" type="slidenum">
              <a:rPr lang="en-US" smtClean="0"/>
              <a:t>4</a:t>
            </a:fld>
            <a:endParaRPr lang="en-US" dirty="0"/>
          </a:p>
        </p:txBody>
      </p:sp>
      <p:graphicFrame>
        <p:nvGraphicFramePr>
          <p:cNvPr id="6" name="Table 5">
            <a:extLst>
              <a:ext uri="{FF2B5EF4-FFF2-40B4-BE49-F238E27FC236}">
                <a16:creationId xmlns:a16="http://schemas.microsoft.com/office/drawing/2014/main" id="{1E4B0A12-9AB1-4838-165B-E585288F0555}"/>
              </a:ext>
            </a:extLst>
          </p:cNvPr>
          <p:cNvGraphicFramePr>
            <a:graphicFrameLocks noGrp="1"/>
          </p:cNvGraphicFramePr>
          <p:nvPr>
            <p:extLst>
              <p:ext uri="{D42A27DB-BD31-4B8C-83A1-F6EECF244321}">
                <p14:modId xmlns:p14="http://schemas.microsoft.com/office/powerpoint/2010/main" val="754173896"/>
              </p:ext>
            </p:extLst>
          </p:nvPr>
        </p:nvGraphicFramePr>
        <p:xfrm>
          <a:off x="4811843" y="1417013"/>
          <a:ext cx="7045377" cy="5216575"/>
        </p:xfrm>
        <a:graphic>
          <a:graphicData uri="http://schemas.openxmlformats.org/drawingml/2006/table">
            <a:tbl>
              <a:tblPr/>
              <a:tblGrid>
                <a:gridCol w="1274164">
                  <a:extLst>
                    <a:ext uri="{9D8B030D-6E8A-4147-A177-3AD203B41FA5}">
                      <a16:colId xmlns:a16="http://schemas.microsoft.com/office/drawing/2014/main" val="888837501"/>
                    </a:ext>
                  </a:extLst>
                </a:gridCol>
                <a:gridCol w="2877582">
                  <a:extLst>
                    <a:ext uri="{9D8B030D-6E8A-4147-A177-3AD203B41FA5}">
                      <a16:colId xmlns:a16="http://schemas.microsoft.com/office/drawing/2014/main" val="3667651222"/>
                    </a:ext>
                  </a:extLst>
                </a:gridCol>
                <a:gridCol w="2893631">
                  <a:extLst>
                    <a:ext uri="{9D8B030D-6E8A-4147-A177-3AD203B41FA5}">
                      <a16:colId xmlns:a16="http://schemas.microsoft.com/office/drawing/2014/main" val="993176706"/>
                    </a:ext>
                  </a:extLst>
                </a:gridCol>
              </a:tblGrid>
              <a:tr h="269318">
                <a:tc>
                  <a:txBody>
                    <a:bodyPr/>
                    <a:lstStyle/>
                    <a:p>
                      <a:pPr>
                        <a:buNone/>
                      </a:pPr>
                      <a:r>
                        <a:rPr lang="en-US" sz="1400" b="1"/>
                        <a:t>Aspect</a:t>
                      </a:r>
                      <a:endParaRPr lang="en-US" sz="1400"/>
                    </a:p>
                  </a:txBody>
                  <a:tcPr marL="49363" marR="49363" marT="24681" marB="24681" anchor="ctr">
                    <a:lnL>
                      <a:noFill/>
                    </a:lnL>
                    <a:lnR>
                      <a:noFill/>
                    </a:lnR>
                    <a:lnT>
                      <a:noFill/>
                    </a:lnT>
                    <a:lnB>
                      <a:noFill/>
                    </a:lnB>
                    <a:solidFill>
                      <a:schemeClr val="bg1"/>
                    </a:solidFill>
                  </a:tcPr>
                </a:tc>
                <a:tc>
                  <a:txBody>
                    <a:bodyPr/>
                    <a:lstStyle/>
                    <a:p>
                      <a:pPr>
                        <a:buNone/>
                      </a:pPr>
                      <a:r>
                        <a:rPr lang="en-US" sz="1400" b="1" dirty="0"/>
                        <a:t>Data Preparation</a:t>
                      </a:r>
                      <a:endParaRPr lang="en-US" sz="1400" dirty="0"/>
                    </a:p>
                  </a:txBody>
                  <a:tcPr marL="49363" marR="49363" marT="24681" marB="24681" anchor="ctr">
                    <a:lnL>
                      <a:noFill/>
                    </a:lnL>
                    <a:lnR>
                      <a:noFill/>
                    </a:lnR>
                    <a:lnT>
                      <a:noFill/>
                    </a:lnT>
                    <a:lnB>
                      <a:noFill/>
                    </a:lnB>
                    <a:solidFill>
                      <a:schemeClr val="accent1">
                        <a:lumMod val="20000"/>
                        <a:lumOff val="80000"/>
                      </a:schemeClr>
                    </a:solidFill>
                  </a:tcPr>
                </a:tc>
                <a:tc>
                  <a:txBody>
                    <a:bodyPr/>
                    <a:lstStyle/>
                    <a:p>
                      <a:pPr>
                        <a:buNone/>
                      </a:pPr>
                      <a:r>
                        <a:rPr lang="en-US" sz="1400" b="1" dirty="0"/>
                        <a:t>Exploratory Data Analysis (EDA)</a:t>
                      </a:r>
                      <a:endParaRPr lang="en-US" sz="1400" dirty="0"/>
                    </a:p>
                  </a:txBody>
                  <a:tcPr marL="49363" marR="49363" marT="24681" marB="24681"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2924487688"/>
                  </a:ext>
                </a:extLst>
              </a:tr>
              <a:tr h="488034">
                <a:tc>
                  <a:txBody>
                    <a:bodyPr/>
                    <a:lstStyle/>
                    <a:p>
                      <a:pPr>
                        <a:buNone/>
                      </a:pPr>
                      <a:r>
                        <a:rPr lang="en-US" sz="1400" b="1" dirty="0"/>
                        <a:t>Primary Goal</a:t>
                      </a:r>
                      <a:endParaRPr lang="en-US" sz="1400" dirty="0"/>
                    </a:p>
                  </a:txBody>
                  <a:tcPr marL="49363" marR="49363" marT="24681" marB="24681" anchor="ctr">
                    <a:lnL>
                      <a:noFill/>
                    </a:lnL>
                    <a:lnR>
                      <a:noFill/>
                    </a:lnR>
                    <a:lnT>
                      <a:noFill/>
                    </a:lnT>
                    <a:lnB>
                      <a:noFill/>
                    </a:lnB>
                    <a:solidFill>
                      <a:schemeClr val="bg1"/>
                    </a:solidFill>
                  </a:tcPr>
                </a:tc>
                <a:tc>
                  <a:txBody>
                    <a:bodyPr/>
                    <a:lstStyle/>
                    <a:p>
                      <a:pPr>
                        <a:buNone/>
                      </a:pPr>
                      <a:r>
                        <a:rPr lang="en-US" sz="1400" dirty="0"/>
                        <a:t>Clean and transform data to make it ready for modeling</a:t>
                      </a:r>
                    </a:p>
                  </a:txBody>
                  <a:tcPr marL="49363" marR="49363" marT="24681" marB="24681" anchor="ctr">
                    <a:lnL>
                      <a:noFill/>
                    </a:lnL>
                    <a:lnR>
                      <a:noFill/>
                    </a:lnR>
                    <a:lnT>
                      <a:noFill/>
                    </a:lnT>
                    <a:lnB>
                      <a:noFill/>
                    </a:lnB>
                    <a:solidFill>
                      <a:schemeClr val="accent1">
                        <a:lumMod val="20000"/>
                        <a:lumOff val="80000"/>
                      </a:schemeClr>
                    </a:solidFill>
                  </a:tcPr>
                </a:tc>
                <a:tc>
                  <a:txBody>
                    <a:bodyPr/>
                    <a:lstStyle/>
                    <a:p>
                      <a:pPr>
                        <a:buNone/>
                      </a:pPr>
                      <a:r>
                        <a:rPr lang="en-US" sz="1400" dirty="0"/>
                        <a:t>Understand the data, discover patterns, generate insights</a:t>
                      </a:r>
                    </a:p>
                  </a:txBody>
                  <a:tcPr marL="49363" marR="49363" marT="24681" marB="24681"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1544045663"/>
                  </a:ext>
                </a:extLst>
              </a:tr>
              <a:tr h="488034">
                <a:tc>
                  <a:txBody>
                    <a:bodyPr/>
                    <a:lstStyle/>
                    <a:p>
                      <a:pPr>
                        <a:buNone/>
                      </a:pPr>
                      <a:r>
                        <a:rPr lang="en-US" sz="1400" b="1"/>
                        <a:t>Focus</a:t>
                      </a:r>
                      <a:endParaRPr lang="en-US" sz="1400"/>
                    </a:p>
                  </a:txBody>
                  <a:tcPr marL="49363" marR="49363" marT="24681" marB="24681" anchor="ctr">
                    <a:lnL>
                      <a:noFill/>
                    </a:lnL>
                    <a:lnR>
                      <a:noFill/>
                    </a:lnR>
                    <a:lnT>
                      <a:noFill/>
                    </a:lnT>
                    <a:lnB>
                      <a:noFill/>
                    </a:lnB>
                    <a:solidFill>
                      <a:schemeClr val="bg1"/>
                    </a:solidFill>
                  </a:tcPr>
                </a:tc>
                <a:tc>
                  <a:txBody>
                    <a:bodyPr/>
                    <a:lstStyle/>
                    <a:p>
                      <a:pPr>
                        <a:buNone/>
                      </a:pPr>
                      <a:r>
                        <a:rPr lang="en-US" sz="1400" dirty="0"/>
                        <a:t>Cleaning, formatting, and transformation</a:t>
                      </a:r>
                    </a:p>
                  </a:txBody>
                  <a:tcPr marL="49363" marR="49363" marT="24681" marB="24681" anchor="ctr">
                    <a:lnL>
                      <a:noFill/>
                    </a:lnL>
                    <a:lnR>
                      <a:noFill/>
                    </a:lnR>
                    <a:lnT>
                      <a:noFill/>
                    </a:lnT>
                    <a:lnB>
                      <a:noFill/>
                    </a:lnB>
                    <a:solidFill>
                      <a:schemeClr val="accent1">
                        <a:lumMod val="20000"/>
                        <a:lumOff val="80000"/>
                      </a:schemeClr>
                    </a:solidFill>
                  </a:tcPr>
                </a:tc>
                <a:tc>
                  <a:txBody>
                    <a:bodyPr/>
                    <a:lstStyle/>
                    <a:p>
                      <a:pPr>
                        <a:buNone/>
                      </a:pPr>
                      <a:r>
                        <a:rPr lang="en-US" sz="1400" dirty="0"/>
                        <a:t>Analysis, visualization, hypothesis generation</a:t>
                      </a:r>
                    </a:p>
                  </a:txBody>
                  <a:tcPr marL="49363" marR="49363" marT="24681" marB="24681"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461833208"/>
                  </a:ext>
                </a:extLst>
              </a:tr>
              <a:tr h="706751">
                <a:tc>
                  <a:txBody>
                    <a:bodyPr/>
                    <a:lstStyle/>
                    <a:p>
                      <a:pPr>
                        <a:buNone/>
                      </a:pPr>
                      <a:r>
                        <a:rPr lang="en-US" sz="1400" b="1"/>
                        <a:t>Typical Questions</a:t>
                      </a:r>
                      <a:endParaRPr lang="en-US" sz="1400"/>
                    </a:p>
                  </a:txBody>
                  <a:tcPr marL="49363" marR="49363" marT="24681" marB="24681" anchor="ctr">
                    <a:lnL>
                      <a:noFill/>
                    </a:lnL>
                    <a:lnR>
                      <a:noFill/>
                    </a:lnR>
                    <a:lnT>
                      <a:noFill/>
                    </a:lnT>
                    <a:lnB>
                      <a:noFill/>
                    </a:lnB>
                    <a:solidFill>
                      <a:schemeClr val="bg1"/>
                    </a:solidFill>
                  </a:tcPr>
                </a:tc>
                <a:tc>
                  <a:txBody>
                    <a:bodyPr/>
                    <a:lstStyle/>
                    <a:p>
                      <a:pPr>
                        <a:buNone/>
                      </a:pPr>
                      <a:r>
                        <a:rPr lang="en-US" sz="1400" i="1" dirty="0"/>
                        <a:t>Are there missing values? Are formats consistent? Are features encoded properly?</a:t>
                      </a:r>
                      <a:endParaRPr lang="en-US" sz="1400" dirty="0"/>
                    </a:p>
                  </a:txBody>
                  <a:tcPr marL="49363" marR="49363" marT="24681" marB="24681" anchor="ctr">
                    <a:lnL>
                      <a:noFill/>
                    </a:lnL>
                    <a:lnR>
                      <a:noFill/>
                    </a:lnR>
                    <a:lnT>
                      <a:noFill/>
                    </a:lnT>
                    <a:lnB>
                      <a:noFill/>
                    </a:lnB>
                    <a:solidFill>
                      <a:schemeClr val="accent1">
                        <a:lumMod val="20000"/>
                        <a:lumOff val="80000"/>
                      </a:schemeClr>
                    </a:solidFill>
                  </a:tcPr>
                </a:tc>
                <a:tc>
                  <a:txBody>
                    <a:bodyPr/>
                    <a:lstStyle/>
                    <a:p>
                      <a:pPr>
                        <a:buNone/>
                      </a:pPr>
                      <a:r>
                        <a:rPr lang="en-US" sz="1400" i="1" dirty="0"/>
                        <a:t>What does the distribution look like? Are variables correlated? Are there anomalies?</a:t>
                      </a:r>
                      <a:endParaRPr lang="en-US" sz="1400" dirty="0"/>
                    </a:p>
                  </a:txBody>
                  <a:tcPr marL="49363" marR="49363" marT="24681" marB="24681"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4146810298"/>
                  </a:ext>
                </a:extLst>
              </a:tr>
              <a:tr h="1362902">
                <a:tc>
                  <a:txBody>
                    <a:bodyPr/>
                    <a:lstStyle/>
                    <a:p>
                      <a:pPr>
                        <a:buNone/>
                      </a:pPr>
                      <a:r>
                        <a:rPr lang="en-US" sz="1400" b="1"/>
                        <a:t>Key Activities</a:t>
                      </a:r>
                      <a:endParaRPr lang="en-US" sz="1400"/>
                    </a:p>
                  </a:txBody>
                  <a:tcPr marL="49363" marR="49363" marT="24681" marB="24681" anchor="ctr">
                    <a:lnL>
                      <a:noFill/>
                    </a:lnL>
                    <a:lnR>
                      <a:noFill/>
                    </a:lnR>
                    <a:lnT>
                      <a:noFill/>
                    </a:lnT>
                    <a:lnB>
                      <a:noFill/>
                    </a:lnB>
                    <a:solidFill>
                      <a:schemeClr val="bg1"/>
                    </a:solidFill>
                  </a:tcPr>
                </a:tc>
                <a:tc>
                  <a:txBody>
                    <a:bodyPr/>
                    <a:lstStyle/>
                    <a:p>
                      <a:pPr>
                        <a:buNone/>
                      </a:pPr>
                      <a:r>
                        <a:rPr lang="en-US" sz="1400" dirty="0"/>
                        <a:t>- Handling missing data  - Encoding categorical variables  - Normalization/standardization  - Removing duplicates &amp; outliers  - Data type conversions  - Train/test splitting</a:t>
                      </a:r>
                    </a:p>
                  </a:txBody>
                  <a:tcPr marL="49363" marR="49363" marT="24681" marB="24681" anchor="ctr">
                    <a:lnL>
                      <a:noFill/>
                    </a:lnL>
                    <a:lnR>
                      <a:noFill/>
                    </a:lnR>
                    <a:lnT>
                      <a:noFill/>
                    </a:lnT>
                    <a:lnB>
                      <a:noFill/>
                    </a:lnB>
                    <a:solidFill>
                      <a:schemeClr val="accent1">
                        <a:lumMod val="20000"/>
                        <a:lumOff val="80000"/>
                      </a:schemeClr>
                    </a:solidFill>
                  </a:tcPr>
                </a:tc>
                <a:tc>
                  <a:txBody>
                    <a:bodyPr/>
                    <a:lstStyle/>
                    <a:p>
                      <a:pPr>
                        <a:buNone/>
                      </a:pPr>
                      <a:r>
                        <a:rPr lang="en-US" sz="1400" dirty="0"/>
                        <a:t>- Summary statistics (mean, median, variance)  - Visualizations (histograms, scatterplots, heatmaps)  - Detecting trends, clusters, anomalies  - Correlation analysis</a:t>
                      </a:r>
                    </a:p>
                  </a:txBody>
                  <a:tcPr marL="49363" marR="49363" marT="24681" marB="24681"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457452108"/>
                  </a:ext>
                </a:extLst>
              </a:tr>
              <a:tr h="488034">
                <a:tc>
                  <a:txBody>
                    <a:bodyPr/>
                    <a:lstStyle/>
                    <a:p>
                      <a:pPr>
                        <a:buNone/>
                      </a:pPr>
                      <a:r>
                        <a:rPr lang="en-US" sz="1400" b="1"/>
                        <a:t>Output</a:t>
                      </a:r>
                      <a:endParaRPr lang="en-US" sz="1400"/>
                    </a:p>
                  </a:txBody>
                  <a:tcPr marL="49363" marR="49363" marT="24681" marB="24681" anchor="ctr">
                    <a:lnL>
                      <a:noFill/>
                    </a:lnL>
                    <a:lnR>
                      <a:noFill/>
                    </a:lnR>
                    <a:lnT>
                      <a:noFill/>
                    </a:lnT>
                    <a:lnB>
                      <a:noFill/>
                    </a:lnB>
                    <a:solidFill>
                      <a:schemeClr val="bg1"/>
                    </a:solidFill>
                  </a:tcPr>
                </a:tc>
                <a:tc>
                  <a:txBody>
                    <a:bodyPr/>
                    <a:lstStyle/>
                    <a:p>
                      <a:pPr>
                        <a:buNone/>
                      </a:pPr>
                      <a:r>
                        <a:rPr lang="en-US" sz="1400" dirty="0"/>
                        <a:t>Clean, well-structured dataset ready for modeling</a:t>
                      </a:r>
                    </a:p>
                  </a:txBody>
                  <a:tcPr marL="49363" marR="49363" marT="24681" marB="24681" anchor="ctr">
                    <a:lnL>
                      <a:noFill/>
                    </a:lnL>
                    <a:lnR>
                      <a:noFill/>
                    </a:lnR>
                    <a:lnT>
                      <a:noFill/>
                    </a:lnT>
                    <a:lnB>
                      <a:noFill/>
                    </a:lnB>
                    <a:solidFill>
                      <a:schemeClr val="accent1">
                        <a:lumMod val="20000"/>
                        <a:lumOff val="80000"/>
                      </a:schemeClr>
                    </a:solidFill>
                  </a:tcPr>
                </a:tc>
                <a:tc>
                  <a:txBody>
                    <a:bodyPr/>
                    <a:lstStyle/>
                    <a:p>
                      <a:pPr>
                        <a:buNone/>
                      </a:pPr>
                      <a:r>
                        <a:rPr lang="en-US" sz="1400" dirty="0"/>
                        <a:t>Insights, hypotheses, understanding of data structure and relationships</a:t>
                      </a:r>
                    </a:p>
                  </a:txBody>
                  <a:tcPr marL="49363" marR="49363" marT="24681" marB="24681"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2183264695"/>
                  </a:ext>
                </a:extLst>
              </a:tr>
              <a:tr h="488034">
                <a:tc>
                  <a:txBody>
                    <a:bodyPr/>
                    <a:lstStyle/>
                    <a:p>
                      <a:pPr>
                        <a:buNone/>
                      </a:pPr>
                      <a:r>
                        <a:rPr lang="en-US" sz="1400" b="1"/>
                        <a:t>When Used</a:t>
                      </a:r>
                      <a:endParaRPr lang="en-US" sz="1400"/>
                    </a:p>
                  </a:txBody>
                  <a:tcPr marL="49363" marR="49363" marT="24681" marB="24681" anchor="ctr">
                    <a:lnL>
                      <a:noFill/>
                    </a:lnL>
                    <a:lnR>
                      <a:noFill/>
                    </a:lnR>
                    <a:lnT>
                      <a:noFill/>
                    </a:lnT>
                    <a:lnB>
                      <a:noFill/>
                    </a:lnB>
                    <a:solidFill>
                      <a:schemeClr val="bg1"/>
                    </a:solidFill>
                  </a:tcPr>
                </a:tc>
                <a:tc>
                  <a:txBody>
                    <a:bodyPr/>
                    <a:lstStyle/>
                    <a:p>
                      <a:pPr>
                        <a:buNone/>
                      </a:pPr>
                      <a:r>
                        <a:rPr lang="en-US" sz="1400" dirty="0"/>
                        <a:t>After or alongside EDA, before modeling</a:t>
                      </a:r>
                    </a:p>
                  </a:txBody>
                  <a:tcPr marL="49363" marR="49363" marT="24681" marB="24681" anchor="ctr">
                    <a:lnL>
                      <a:noFill/>
                    </a:lnL>
                    <a:lnR>
                      <a:noFill/>
                    </a:lnR>
                    <a:lnT>
                      <a:noFill/>
                    </a:lnT>
                    <a:lnB>
                      <a:noFill/>
                    </a:lnB>
                    <a:solidFill>
                      <a:schemeClr val="accent1">
                        <a:lumMod val="20000"/>
                        <a:lumOff val="80000"/>
                      </a:schemeClr>
                    </a:solidFill>
                  </a:tcPr>
                </a:tc>
                <a:tc>
                  <a:txBody>
                    <a:bodyPr/>
                    <a:lstStyle/>
                    <a:p>
                      <a:pPr>
                        <a:buNone/>
                      </a:pPr>
                      <a:r>
                        <a:rPr lang="en-US" sz="1400" dirty="0"/>
                        <a:t>Early stage of analysis, often iteratively with preparation</a:t>
                      </a:r>
                    </a:p>
                  </a:txBody>
                  <a:tcPr marL="49363" marR="49363" marT="24681" marB="24681"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2262341461"/>
                  </a:ext>
                </a:extLst>
              </a:tr>
              <a:tr h="925468">
                <a:tc>
                  <a:txBody>
                    <a:bodyPr/>
                    <a:lstStyle/>
                    <a:p>
                      <a:pPr>
                        <a:buNone/>
                      </a:pPr>
                      <a:r>
                        <a:rPr lang="en-US" sz="1400" b="1"/>
                        <a:t>Tools/Methods</a:t>
                      </a:r>
                      <a:endParaRPr lang="en-US" sz="1400"/>
                    </a:p>
                  </a:txBody>
                  <a:tcPr marL="49363" marR="49363" marT="24681" marB="24681" anchor="ctr">
                    <a:lnL>
                      <a:noFill/>
                    </a:lnL>
                    <a:lnR>
                      <a:noFill/>
                    </a:lnR>
                    <a:lnT>
                      <a:noFill/>
                    </a:lnT>
                    <a:lnB>
                      <a:noFill/>
                    </a:lnB>
                    <a:solidFill>
                      <a:schemeClr val="bg1"/>
                    </a:solidFill>
                  </a:tcPr>
                </a:tc>
                <a:tc>
                  <a:txBody>
                    <a:bodyPr/>
                    <a:lstStyle/>
                    <a:p>
                      <a:pPr>
                        <a:buNone/>
                      </a:pPr>
                      <a:r>
                        <a:rPr lang="en-US" sz="1400" dirty="0"/>
                        <a:t>Data wrangling libraries (Pandas, NumPy, SQL), preprocessing functions (scikit-learn, </a:t>
                      </a:r>
                      <a:r>
                        <a:rPr lang="en-US" sz="1400" dirty="0" err="1"/>
                        <a:t>PySpark</a:t>
                      </a:r>
                      <a:r>
                        <a:rPr lang="en-US" sz="1400" dirty="0"/>
                        <a:t>, AWS Glue)</a:t>
                      </a:r>
                    </a:p>
                  </a:txBody>
                  <a:tcPr marL="49363" marR="49363" marT="24681" marB="24681" anchor="ctr">
                    <a:lnL>
                      <a:noFill/>
                    </a:lnL>
                    <a:lnR>
                      <a:noFill/>
                    </a:lnR>
                    <a:lnT>
                      <a:noFill/>
                    </a:lnT>
                    <a:lnB>
                      <a:noFill/>
                    </a:lnB>
                    <a:solidFill>
                      <a:schemeClr val="accent1">
                        <a:lumMod val="20000"/>
                        <a:lumOff val="80000"/>
                      </a:schemeClr>
                    </a:solidFill>
                  </a:tcPr>
                </a:tc>
                <a:tc>
                  <a:txBody>
                    <a:bodyPr/>
                    <a:lstStyle/>
                    <a:p>
                      <a:pPr>
                        <a:buNone/>
                      </a:pPr>
                      <a:r>
                        <a:rPr lang="en-US" sz="1400" dirty="0"/>
                        <a:t>Visualization libraries (Matplotlib, Seaborn, Plotly), statistical summaries, hypothesis tests</a:t>
                      </a:r>
                    </a:p>
                  </a:txBody>
                  <a:tcPr marL="49363" marR="49363" marT="24681" marB="24681" anchor="ctr">
                    <a:lnL>
                      <a:noFill/>
                    </a:lnL>
                    <a:lnR>
                      <a:noFill/>
                    </a:lnR>
                    <a:lnT>
                      <a:noFill/>
                    </a:lnT>
                    <a:lnB>
                      <a:noFill/>
                    </a:lnB>
                    <a:solidFill>
                      <a:schemeClr val="accent4">
                        <a:lumMod val="20000"/>
                        <a:lumOff val="80000"/>
                      </a:schemeClr>
                    </a:solidFill>
                  </a:tcPr>
                </a:tc>
                <a:extLst>
                  <a:ext uri="{0D108BD9-81ED-4DB2-BD59-A6C34878D82A}">
                    <a16:rowId xmlns:a16="http://schemas.microsoft.com/office/drawing/2014/main" val="2106138641"/>
                  </a:ext>
                </a:extLst>
              </a:tr>
            </a:tbl>
          </a:graphicData>
        </a:graphic>
      </p:graphicFrame>
    </p:spTree>
    <p:extLst>
      <p:ext uri="{BB962C8B-B14F-4D97-AF65-F5344CB8AC3E}">
        <p14:creationId xmlns:p14="http://schemas.microsoft.com/office/powerpoint/2010/main" val="1350526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dissolve">
                                      <p:cBhvr>
                                        <p:cTn id="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D0025-F351-2919-B685-7D040125726A}"/>
              </a:ext>
            </a:extLst>
          </p:cNvPr>
          <p:cNvSpPr>
            <a:spLocks noGrp="1"/>
          </p:cNvSpPr>
          <p:nvPr>
            <p:ph type="title"/>
          </p:nvPr>
        </p:nvSpPr>
        <p:spPr/>
        <p:txBody>
          <a:bodyPr>
            <a:normAutofit/>
          </a:bodyPr>
          <a:lstStyle/>
          <a:p>
            <a:r>
              <a:rPr lang="en-US" dirty="0"/>
              <a:t>What is Exploratory Data Analysis?</a:t>
            </a:r>
          </a:p>
        </p:txBody>
      </p:sp>
      <p:sp>
        <p:nvSpPr>
          <p:cNvPr id="3" name="Content Placeholder 2">
            <a:extLst>
              <a:ext uri="{FF2B5EF4-FFF2-40B4-BE49-F238E27FC236}">
                <a16:creationId xmlns:a16="http://schemas.microsoft.com/office/drawing/2014/main" id="{B1D61763-D39E-CDC3-5232-C809E31973AA}"/>
              </a:ext>
            </a:extLst>
          </p:cNvPr>
          <p:cNvSpPr>
            <a:spLocks noGrp="1"/>
          </p:cNvSpPr>
          <p:nvPr>
            <p:ph idx="1"/>
          </p:nvPr>
        </p:nvSpPr>
        <p:spPr>
          <a:xfrm>
            <a:off x="581192" y="1451113"/>
            <a:ext cx="7884381" cy="4524237"/>
          </a:xfrm>
        </p:spPr>
        <p:txBody>
          <a:bodyPr anchor="t">
            <a:normAutofit/>
          </a:bodyPr>
          <a:lstStyle/>
          <a:p>
            <a:r>
              <a:rPr lang="en-US" sz="2400" b="1" dirty="0"/>
              <a:t>Definition:</a:t>
            </a:r>
            <a:r>
              <a:rPr lang="en-US" sz="2400" dirty="0"/>
              <a:t> Exploratory Data Analysis (EDA) is an approach to analyzing data sets to summarize their main characteristics, often with visual methods. It's about understanding the data and finding insights.</a:t>
            </a:r>
          </a:p>
          <a:p>
            <a:r>
              <a:rPr lang="en-US" sz="2400" b="1" dirty="0"/>
              <a:t>Goal:</a:t>
            </a:r>
            <a:r>
              <a:rPr lang="en-US" sz="2400" dirty="0"/>
              <a:t> To uncover patterns, spot anomalies, test hypotheses, and check assumptions with the help of summary statistics and </a:t>
            </a:r>
            <a:r>
              <a:rPr lang="en-US" sz="2400" dirty="0">
                <a:highlight>
                  <a:srgbClr val="FFFF00"/>
                </a:highlight>
              </a:rPr>
              <a:t>graphical</a:t>
            </a:r>
            <a:r>
              <a:rPr lang="en-US" sz="2400" dirty="0"/>
              <a:t> representations.</a:t>
            </a:r>
          </a:p>
          <a:p>
            <a:r>
              <a:rPr lang="en-US" sz="2400" b="1" dirty="0"/>
              <a:t>Analogy:</a:t>
            </a:r>
            <a:r>
              <a:rPr lang="en-US" sz="2400" dirty="0"/>
              <a:t> Think of it like being a detective. Before you solve the case (build a model), you need to investigate the scene (</a:t>
            </a:r>
            <a:r>
              <a:rPr lang="en-US" sz="2400" b="1" dirty="0">
                <a:highlight>
                  <a:srgbClr val="FFFF00"/>
                </a:highlight>
              </a:rPr>
              <a:t>your data</a:t>
            </a:r>
            <a:r>
              <a:rPr lang="en-US" sz="2400" dirty="0"/>
              <a:t>) thoroughly.</a:t>
            </a:r>
          </a:p>
          <a:p>
            <a:endParaRPr lang="en-US" sz="2400" dirty="0"/>
          </a:p>
        </p:txBody>
      </p:sp>
      <p:sp>
        <p:nvSpPr>
          <p:cNvPr id="4" name="Slide Number Placeholder 3">
            <a:extLst>
              <a:ext uri="{FF2B5EF4-FFF2-40B4-BE49-F238E27FC236}">
                <a16:creationId xmlns:a16="http://schemas.microsoft.com/office/drawing/2014/main" id="{07F43510-7796-A00D-8271-B6155CD944FA}"/>
              </a:ext>
            </a:extLst>
          </p:cNvPr>
          <p:cNvSpPr>
            <a:spLocks noGrp="1"/>
          </p:cNvSpPr>
          <p:nvPr>
            <p:ph type="sldNum" sz="quarter" idx="12"/>
          </p:nvPr>
        </p:nvSpPr>
        <p:spPr/>
        <p:txBody>
          <a:bodyPr/>
          <a:lstStyle/>
          <a:p>
            <a:fld id="{3A98EE3D-8CD1-4C3F-BD1C-C98C9596463C}" type="slidenum">
              <a:rPr lang="en-US" smtClean="0"/>
              <a:t>5</a:t>
            </a:fld>
            <a:endParaRPr lang="en-US" dirty="0"/>
          </a:p>
        </p:txBody>
      </p:sp>
    </p:spTree>
    <p:extLst>
      <p:ext uri="{BB962C8B-B14F-4D97-AF65-F5344CB8AC3E}">
        <p14:creationId xmlns:p14="http://schemas.microsoft.com/office/powerpoint/2010/main" val="4004848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92CF9-A6BA-42A7-DD67-104BEA70C94E}"/>
              </a:ext>
            </a:extLst>
          </p:cNvPr>
          <p:cNvSpPr>
            <a:spLocks noGrp="1"/>
          </p:cNvSpPr>
          <p:nvPr>
            <p:ph type="title"/>
          </p:nvPr>
        </p:nvSpPr>
        <p:spPr/>
        <p:txBody>
          <a:bodyPr>
            <a:normAutofit/>
          </a:bodyPr>
          <a:lstStyle/>
          <a:p>
            <a:r>
              <a:rPr lang="en-US" dirty="0"/>
              <a:t>Why is EDA Important?</a:t>
            </a:r>
          </a:p>
        </p:txBody>
      </p:sp>
      <p:sp>
        <p:nvSpPr>
          <p:cNvPr id="3" name="Content Placeholder 2">
            <a:extLst>
              <a:ext uri="{FF2B5EF4-FFF2-40B4-BE49-F238E27FC236}">
                <a16:creationId xmlns:a16="http://schemas.microsoft.com/office/drawing/2014/main" id="{FFD397C5-818E-7DF7-CB9A-6B20EE582B56}"/>
              </a:ext>
            </a:extLst>
          </p:cNvPr>
          <p:cNvSpPr>
            <a:spLocks noGrp="1"/>
          </p:cNvSpPr>
          <p:nvPr>
            <p:ph idx="1"/>
          </p:nvPr>
        </p:nvSpPr>
        <p:spPr/>
        <p:txBody>
          <a:bodyPr>
            <a:normAutofit/>
          </a:bodyPr>
          <a:lstStyle/>
          <a:p>
            <a:r>
              <a:rPr lang="en-US" sz="2000" dirty="0"/>
              <a:t>Before Modeling: </a:t>
            </a:r>
            <a:r>
              <a:rPr lang="en-US" sz="2000" dirty="0">
                <a:highlight>
                  <a:srgbClr val="FFFF00"/>
                </a:highlight>
              </a:rPr>
              <a:t>EDA is a critical step </a:t>
            </a:r>
            <a:r>
              <a:rPr lang="en-US" sz="2000" dirty="0"/>
              <a:t>before building predictive models. A good model on bad data is still a bad model!</a:t>
            </a:r>
          </a:p>
          <a:p>
            <a:r>
              <a:rPr lang="en-US" sz="2000" b="1" dirty="0"/>
              <a:t>Pattern Discovery</a:t>
            </a:r>
            <a:r>
              <a:rPr lang="en-US" sz="2000" dirty="0"/>
              <a:t>: Reveals underlying structures, patterns, and relationships within the data.</a:t>
            </a:r>
          </a:p>
          <a:p>
            <a:r>
              <a:rPr lang="en-US" sz="2000" b="1" dirty="0"/>
              <a:t>Hypothesis Generation</a:t>
            </a:r>
            <a:r>
              <a:rPr lang="en-US" sz="2000" dirty="0"/>
              <a:t>: Helps formulate hypotheses about the data that can be tested later.</a:t>
            </a:r>
          </a:p>
          <a:p>
            <a:r>
              <a:rPr lang="en-US" sz="2000" b="1" dirty="0"/>
              <a:t>Feature Engineering</a:t>
            </a:r>
            <a:r>
              <a:rPr lang="en-US" sz="2000" dirty="0"/>
              <a:t>: Informs decisions about how to create new features.</a:t>
            </a:r>
          </a:p>
          <a:p>
            <a:r>
              <a:rPr lang="en-US" sz="2000" b="1" dirty="0"/>
              <a:t>Communication</a:t>
            </a:r>
            <a:r>
              <a:rPr lang="en-US" sz="2000" dirty="0"/>
              <a:t>: Provides a clearer understanding to communicate insights to stakeholders.</a:t>
            </a:r>
          </a:p>
          <a:p>
            <a:r>
              <a:rPr lang="en-US" sz="2000" dirty="0"/>
              <a:t>Many times, </a:t>
            </a:r>
            <a:r>
              <a:rPr lang="en-US" sz="2000" dirty="0">
                <a:highlight>
                  <a:srgbClr val="FFFF00"/>
                </a:highlight>
              </a:rPr>
              <a:t>EDA is the objective of the project</a:t>
            </a:r>
            <a:r>
              <a:rPr lang="en-US" sz="2000" dirty="0"/>
              <a:t>.</a:t>
            </a:r>
          </a:p>
          <a:p>
            <a:pPr marL="0" indent="0">
              <a:buNone/>
            </a:pPr>
            <a:endParaRPr lang="en-US" sz="2000" dirty="0"/>
          </a:p>
        </p:txBody>
      </p:sp>
      <p:sp>
        <p:nvSpPr>
          <p:cNvPr id="4" name="Slide Number Placeholder 3">
            <a:extLst>
              <a:ext uri="{FF2B5EF4-FFF2-40B4-BE49-F238E27FC236}">
                <a16:creationId xmlns:a16="http://schemas.microsoft.com/office/drawing/2014/main" id="{4D404833-706A-5F8E-B102-1D5D16EF649D}"/>
              </a:ext>
            </a:extLst>
          </p:cNvPr>
          <p:cNvSpPr>
            <a:spLocks noGrp="1"/>
          </p:cNvSpPr>
          <p:nvPr>
            <p:ph type="sldNum" sz="quarter" idx="12"/>
          </p:nvPr>
        </p:nvSpPr>
        <p:spPr/>
        <p:txBody>
          <a:bodyPr/>
          <a:lstStyle/>
          <a:p>
            <a:fld id="{3A98EE3D-8CD1-4C3F-BD1C-C98C9596463C}" type="slidenum">
              <a:rPr lang="en-US" smtClean="0"/>
              <a:t>6</a:t>
            </a:fld>
            <a:endParaRPr lang="en-US" dirty="0"/>
          </a:p>
        </p:txBody>
      </p:sp>
    </p:spTree>
    <p:extLst>
      <p:ext uri="{BB962C8B-B14F-4D97-AF65-F5344CB8AC3E}">
        <p14:creationId xmlns:p14="http://schemas.microsoft.com/office/powerpoint/2010/main" val="1790040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A07F7-6BA1-E284-E00E-731AF061738C}"/>
              </a:ext>
            </a:extLst>
          </p:cNvPr>
          <p:cNvSpPr>
            <a:spLocks noGrp="1"/>
          </p:cNvSpPr>
          <p:nvPr>
            <p:ph type="title"/>
          </p:nvPr>
        </p:nvSpPr>
        <p:spPr/>
        <p:txBody>
          <a:bodyPr/>
          <a:lstStyle/>
          <a:p>
            <a:r>
              <a:rPr lang="en-US" dirty="0"/>
              <a:t>The Data Prep/EDA workflow</a:t>
            </a:r>
          </a:p>
        </p:txBody>
      </p:sp>
      <p:sp>
        <p:nvSpPr>
          <p:cNvPr id="3" name="Content Placeholder 2">
            <a:extLst>
              <a:ext uri="{FF2B5EF4-FFF2-40B4-BE49-F238E27FC236}">
                <a16:creationId xmlns:a16="http://schemas.microsoft.com/office/drawing/2014/main" id="{9ED2708A-6699-BB23-F9F0-8331918DB306}"/>
              </a:ext>
            </a:extLst>
          </p:cNvPr>
          <p:cNvSpPr>
            <a:spLocks noGrp="1"/>
          </p:cNvSpPr>
          <p:nvPr>
            <p:ph idx="1"/>
          </p:nvPr>
        </p:nvSpPr>
        <p:spPr>
          <a:xfrm>
            <a:off x="581193" y="1451113"/>
            <a:ext cx="5514808" cy="4972801"/>
          </a:xfrm>
        </p:spPr>
        <p:txBody>
          <a:bodyPr>
            <a:normAutofit fontScale="92500" lnSpcReduction="10000"/>
          </a:bodyPr>
          <a:lstStyle/>
          <a:p>
            <a:pPr marL="0" indent="0">
              <a:buNone/>
            </a:pPr>
            <a:r>
              <a:rPr lang="en-US" sz="1400" b="1" dirty="0"/>
              <a:t>1. Data Collection &amp; Loading</a:t>
            </a:r>
          </a:p>
          <a:p>
            <a:r>
              <a:rPr lang="en-US" sz="1400" dirty="0"/>
              <a:t>Gather data from databases, APIs, files (CSV, Excel, Parquet, etc.), or cloud storage.</a:t>
            </a:r>
          </a:p>
          <a:p>
            <a:r>
              <a:rPr lang="en-US" sz="1400" dirty="0"/>
              <a:t>Load into analysis tools (Python, R, SQL, notebooks).</a:t>
            </a:r>
          </a:p>
          <a:p>
            <a:pPr marL="0" indent="0">
              <a:buNone/>
            </a:pPr>
            <a:r>
              <a:rPr lang="en-US" sz="1400" b="1" dirty="0"/>
              <a:t>2.  Data Cleaning &amp; Preprocessing</a:t>
            </a:r>
          </a:p>
          <a:p>
            <a:r>
              <a:rPr lang="en-US" sz="1400" dirty="0"/>
              <a:t>Handle </a:t>
            </a:r>
            <a:r>
              <a:rPr lang="en-US" sz="1400" b="1" dirty="0"/>
              <a:t>missing values</a:t>
            </a:r>
            <a:r>
              <a:rPr lang="en-US" sz="1400" dirty="0"/>
              <a:t> (drop, impute, or flag).</a:t>
            </a:r>
          </a:p>
          <a:p>
            <a:r>
              <a:rPr lang="en-US" sz="1400" dirty="0"/>
              <a:t>Detect and treat </a:t>
            </a:r>
            <a:r>
              <a:rPr lang="en-US" sz="1400" b="1" dirty="0"/>
              <a:t>outliers</a:t>
            </a:r>
            <a:r>
              <a:rPr lang="en-US" sz="1400" dirty="0"/>
              <a:t>.</a:t>
            </a:r>
          </a:p>
          <a:p>
            <a:r>
              <a:rPr lang="en-US" sz="1400" dirty="0"/>
              <a:t>Standardize </a:t>
            </a:r>
            <a:r>
              <a:rPr lang="en-US" sz="1400" b="1" dirty="0"/>
              <a:t>data types</a:t>
            </a:r>
            <a:r>
              <a:rPr lang="en-US" sz="1400" dirty="0"/>
              <a:t> (numeric, categorical, datetime).</a:t>
            </a:r>
          </a:p>
          <a:p>
            <a:r>
              <a:rPr lang="en-US" sz="1400" dirty="0"/>
              <a:t>Remove duplicates and inconsistencies.</a:t>
            </a:r>
            <a:br>
              <a:rPr lang="en-US" sz="1400" dirty="0"/>
            </a:br>
            <a:endParaRPr lang="en-US" sz="1400" dirty="0"/>
          </a:p>
          <a:p>
            <a:pPr marL="0" indent="0">
              <a:buNone/>
            </a:pPr>
            <a:r>
              <a:rPr lang="en-US" sz="1400" b="1" dirty="0"/>
              <a:t>3.  Data Profiling &amp; Summary Statistics</a:t>
            </a:r>
          </a:p>
          <a:p>
            <a:r>
              <a:rPr lang="en-US" sz="1400" dirty="0"/>
              <a:t>Inspect </a:t>
            </a:r>
            <a:r>
              <a:rPr lang="en-US" sz="1400" b="1" dirty="0"/>
              <a:t>shape, size, and structure</a:t>
            </a:r>
            <a:r>
              <a:rPr lang="en-US" sz="1400" dirty="0"/>
              <a:t> of data (rows, columns).</a:t>
            </a:r>
          </a:p>
          <a:p>
            <a:r>
              <a:rPr lang="en-US" sz="1400" dirty="0"/>
              <a:t>Use descriptive statistics: Mean, median, mode, standard deviation, quantiles.</a:t>
            </a:r>
          </a:p>
          <a:p>
            <a:r>
              <a:rPr lang="en-US" sz="1400" dirty="0"/>
              <a:t>Frequency counts for categorical variables.</a:t>
            </a:r>
          </a:p>
          <a:p>
            <a:r>
              <a:rPr lang="en-US" sz="1400" dirty="0"/>
              <a:t>Create correlation matrices to see relationships.</a:t>
            </a:r>
          </a:p>
          <a:p>
            <a:endParaRPr lang="en-US" sz="1400" dirty="0"/>
          </a:p>
        </p:txBody>
      </p:sp>
      <p:sp>
        <p:nvSpPr>
          <p:cNvPr id="4" name="Slide Number Placeholder 3">
            <a:extLst>
              <a:ext uri="{FF2B5EF4-FFF2-40B4-BE49-F238E27FC236}">
                <a16:creationId xmlns:a16="http://schemas.microsoft.com/office/drawing/2014/main" id="{B56DED43-D114-57FD-682C-A6859269D519}"/>
              </a:ext>
            </a:extLst>
          </p:cNvPr>
          <p:cNvSpPr>
            <a:spLocks noGrp="1"/>
          </p:cNvSpPr>
          <p:nvPr>
            <p:ph type="sldNum" sz="quarter" idx="12"/>
          </p:nvPr>
        </p:nvSpPr>
        <p:spPr/>
        <p:txBody>
          <a:bodyPr/>
          <a:lstStyle/>
          <a:p>
            <a:fld id="{3A98EE3D-8CD1-4C3F-BD1C-C98C9596463C}" type="slidenum">
              <a:rPr lang="en-US" smtClean="0"/>
              <a:t>7</a:t>
            </a:fld>
            <a:endParaRPr lang="en-US" dirty="0"/>
          </a:p>
        </p:txBody>
      </p:sp>
      <p:sp>
        <p:nvSpPr>
          <p:cNvPr id="5" name="Content Placeholder 2">
            <a:extLst>
              <a:ext uri="{FF2B5EF4-FFF2-40B4-BE49-F238E27FC236}">
                <a16:creationId xmlns:a16="http://schemas.microsoft.com/office/drawing/2014/main" id="{3E0D3190-3FA5-CFD1-65A0-89EA6FF1D599}"/>
              </a:ext>
            </a:extLst>
          </p:cNvPr>
          <p:cNvSpPr txBox="1">
            <a:spLocks/>
          </p:cNvSpPr>
          <p:nvPr/>
        </p:nvSpPr>
        <p:spPr>
          <a:xfrm>
            <a:off x="6095999" y="702156"/>
            <a:ext cx="5324007" cy="5721757"/>
          </a:xfrm>
          <a:prstGeom prst="rect">
            <a:avLst/>
          </a:prstGeom>
          <a:solidFill>
            <a:schemeClr val="bg1"/>
          </a:solidFill>
        </p:spPr>
        <p:txBody>
          <a:bodyPr vert="horz" lIns="91440" tIns="45720" rIns="91440" bIns="45720" rtlCol="0" anchor="ctr">
            <a:normAutofit lnSpcReduction="1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1400" b="1" dirty="0"/>
              <a:t>4.  Univariate Analysis</a:t>
            </a:r>
          </a:p>
          <a:p>
            <a:r>
              <a:rPr lang="en-US" sz="1400" dirty="0"/>
              <a:t>Examine one variable at a time.</a:t>
            </a:r>
          </a:p>
          <a:p>
            <a:r>
              <a:rPr lang="en-US" sz="1400" dirty="0"/>
              <a:t>Visualize with histograms, bar charts, boxplots.</a:t>
            </a:r>
          </a:p>
          <a:p>
            <a:r>
              <a:rPr lang="en-US" sz="1400" dirty="0"/>
              <a:t>Check distribution shapes (normality, skewness, kurtosis).</a:t>
            </a:r>
          </a:p>
          <a:p>
            <a:pPr marL="0" indent="0">
              <a:buNone/>
            </a:pPr>
            <a:r>
              <a:rPr lang="en-US" sz="1400" b="1" dirty="0"/>
              <a:t>5.  Bivariate / Multivariate Analysis</a:t>
            </a:r>
          </a:p>
          <a:p>
            <a:r>
              <a:rPr lang="en-US" sz="1400" dirty="0"/>
              <a:t>Explore relationships between two or more variables.</a:t>
            </a:r>
          </a:p>
          <a:p>
            <a:r>
              <a:rPr lang="en-US" sz="1400" dirty="0"/>
              <a:t>Use scatterplots, heatmaps, pairplots, cross-tabulations.</a:t>
            </a:r>
          </a:p>
          <a:p>
            <a:r>
              <a:rPr lang="en-US" sz="1400" dirty="0"/>
              <a:t>Check correlations and potential causality signals.</a:t>
            </a:r>
          </a:p>
          <a:p>
            <a:pPr marL="0" indent="0">
              <a:buNone/>
            </a:pPr>
            <a:r>
              <a:rPr lang="en-US" sz="1400" b="1" dirty="0"/>
              <a:t>6.  Feature Engineering</a:t>
            </a:r>
          </a:p>
          <a:p>
            <a:r>
              <a:rPr lang="en-US" sz="1400" dirty="0"/>
              <a:t>Encoding (categorical → numeric).</a:t>
            </a:r>
          </a:p>
          <a:p>
            <a:r>
              <a:rPr lang="en-US" sz="1400" dirty="0"/>
              <a:t>Scaling (normalization/standardization).</a:t>
            </a:r>
          </a:p>
          <a:p>
            <a:r>
              <a:rPr lang="en-US" sz="1400" dirty="0"/>
              <a:t>Transformation (log, square root for skewness).</a:t>
            </a:r>
          </a:p>
          <a:p>
            <a:r>
              <a:rPr lang="en-US" sz="1400" dirty="0"/>
              <a:t>Create derived features (ratios, time lags, etc.).</a:t>
            </a:r>
          </a:p>
          <a:p>
            <a:pPr marL="0" indent="0">
              <a:buNone/>
            </a:pPr>
            <a:r>
              <a:rPr lang="en-US" sz="1400" b="1" dirty="0"/>
              <a:t>7. Data Visualization</a:t>
            </a:r>
          </a:p>
          <a:p>
            <a:r>
              <a:rPr lang="en-US" sz="1400" dirty="0"/>
              <a:t>Build plots for patterns and trends.</a:t>
            </a:r>
          </a:p>
          <a:p>
            <a:r>
              <a:rPr lang="en-US" sz="1400" dirty="0"/>
              <a:t>Highlight anomalies or clusters.</a:t>
            </a:r>
          </a:p>
          <a:p>
            <a:r>
              <a:rPr lang="en-US" sz="1400" dirty="0"/>
              <a:t>Use advanced tools (seaborn, matplotlib, Plotly, Tableau).</a:t>
            </a:r>
          </a:p>
        </p:txBody>
      </p:sp>
    </p:spTree>
    <p:extLst>
      <p:ext uri="{BB962C8B-B14F-4D97-AF65-F5344CB8AC3E}">
        <p14:creationId xmlns:p14="http://schemas.microsoft.com/office/powerpoint/2010/main" val="1285885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dissolve">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dissolv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grpId="0" nodeType="click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Effect transition="in" filter="dissolve">
                                      <p:cBhvr>
                                        <p:cTn id="52" dur="500"/>
                                        <p:tgtEl>
                                          <p:spTgt spid="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Effect transition="in" filter="dissolve">
                                      <p:cBhvr>
                                        <p:cTn id="57" dur="500"/>
                                        <p:tgtEl>
                                          <p:spTgt spid="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grpId="0" nodeType="click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Effect transition="in" filter="dissolve">
                                      <p:cBhvr>
                                        <p:cTn id="62" dur="500"/>
                                        <p:tgtEl>
                                          <p:spTgt spid="3">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grpId="0" nodeType="click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Effect transition="in" filter="dissolve">
                                      <p:cBhvr>
                                        <p:cTn id="67" dur="500"/>
                                        <p:tgtEl>
                                          <p:spTgt spid="3">
                                            <p:txEl>
                                              <p:pRg st="12" end="12"/>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9" presetClass="entr" presetSubtype="0" fill="hold" nodeType="clickEffect">
                                  <p:stCondLst>
                                    <p:cond delay="0"/>
                                  </p:stCondLst>
                                  <p:childTnLst>
                                    <p:set>
                                      <p:cBhvr>
                                        <p:cTn id="71" dur="1" fill="hold">
                                          <p:stCondLst>
                                            <p:cond delay="0"/>
                                          </p:stCondLst>
                                        </p:cTn>
                                        <p:tgtEl>
                                          <p:spTgt spid="5">
                                            <p:txEl>
                                              <p:pRg st="0" end="0"/>
                                            </p:txEl>
                                          </p:spTgt>
                                        </p:tgtEl>
                                        <p:attrNameLst>
                                          <p:attrName>style.visibility</p:attrName>
                                        </p:attrNameLst>
                                      </p:cBhvr>
                                      <p:to>
                                        <p:strVal val="visible"/>
                                      </p:to>
                                    </p:set>
                                    <p:animEffect transition="in" filter="dissolve">
                                      <p:cBhvr>
                                        <p:cTn id="72" dur="500"/>
                                        <p:tgtEl>
                                          <p:spTgt spid="5">
                                            <p:txEl>
                                              <p:pRg st="0" end="0"/>
                                            </p:txEl>
                                          </p:spTgt>
                                        </p:tgtEl>
                                      </p:cBhvr>
                                    </p:animEffect>
                                  </p:childTnLst>
                                </p:cTn>
                              </p:par>
                              <p:par>
                                <p:cTn id="73" presetID="9" presetClass="entr" presetSubtype="0" fill="hold" nodeType="withEffect">
                                  <p:stCondLst>
                                    <p:cond delay="0"/>
                                  </p:stCondLst>
                                  <p:childTnLst>
                                    <p:set>
                                      <p:cBhvr>
                                        <p:cTn id="74" dur="1" fill="hold">
                                          <p:stCondLst>
                                            <p:cond delay="0"/>
                                          </p:stCondLst>
                                        </p:cTn>
                                        <p:tgtEl>
                                          <p:spTgt spid="5">
                                            <p:txEl>
                                              <p:pRg st="1" end="1"/>
                                            </p:txEl>
                                          </p:spTgt>
                                        </p:tgtEl>
                                        <p:attrNameLst>
                                          <p:attrName>style.visibility</p:attrName>
                                        </p:attrNameLst>
                                      </p:cBhvr>
                                      <p:to>
                                        <p:strVal val="visible"/>
                                      </p:to>
                                    </p:set>
                                    <p:animEffect transition="in" filter="dissolve">
                                      <p:cBhvr>
                                        <p:cTn id="75" dur="500"/>
                                        <p:tgtEl>
                                          <p:spTgt spid="5">
                                            <p:txEl>
                                              <p:pRg st="1" end="1"/>
                                            </p:txEl>
                                          </p:spTgt>
                                        </p:tgtEl>
                                      </p:cBhvr>
                                    </p:animEffect>
                                  </p:childTnLst>
                                </p:cTn>
                              </p:par>
                              <p:par>
                                <p:cTn id="76" presetID="9" presetClass="entr" presetSubtype="0" fill="hold" nodeType="withEffect">
                                  <p:stCondLst>
                                    <p:cond delay="0"/>
                                  </p:stCondLst>
                                  <p:childTnLst>
                                    <p:set>
                                      <p:cBhvr>
                                        <p:cTn id="77" dur="1" fill="hold">
                                          <p:stCondLst>
                                            <p:cond delay="0"/>
                                          </p:stCondLst>
                                        </p:cTn>
                                        <p:tgtEl>
                                          <p:spTgt spid="5">
                                            <p:txEl>
                                              <p:pRg st="2" end="2"/>
                                            </p:txEl>
                                          </p:spTgt>
                                        </p:tgtEl>
                                        <p:attrNameLst>
                                          <p:attrName>style.visibility</p:attrName>
                                        </p:attrNameLst>
                                      </p:cBhvr>
                                      <p:to>
                                        <p:strVal val="visible"/>
                                      </p:to>
                                    </p:set>
                                    <p:animEffect transition="in" filter="dissolve">
                                      <p:cBhvr>
                                        <p:cTn id="78" dur="500"/>
                                        <p:tgtEl>
                                          <p:spTgt spid="5">
                                            <p:txEl>
                                              <p:pRg st="2" end="2"/>
                                            </p:txEl>
                                          </p:spTgt>
                                        </p:tgtEl>
                                      </p:cBhvr>
                                    </p:animEffect>
                                  </p:childTnLst>
                                </p:cTn>
                              </p:par>
                              <p:par>
                                <p:cTn id="79" presetID="9" presetClass="entr" presetSubtype="0" fill="hold" nodeType="withEffect">
                                  <p:stCondLst>
                                    <p:cond delay="0"/>
                                  </p:stCondLst>
                                  <p:childTnLst>
                                    <p:set>
                                      <p:cBhvr>
                                        <p:cTn id="80" dur="1" fill="hold">
                                          <p:stCondLst>
                                            <p:cond delay="0"/>
                                          </p:stCondLst>
                                        </p:cTn>
                                        <p:tgtEl>
                                          <p:spTgt spid="5">
                                            <p:txEl>
                                              <p:pRg st="3" end="3"/>
                                            </p:txEl>
                                          </p:spTgt>
                                        </p:tgtEl>
                                        <p:attrNameLst>
                                          <p:attrName>style.visibility</p:attrName>
                                        </p:attrNameLst>
                                      </p:cBhvr>
                                      <p:to>
                                        <p:strVal val="visible"/>
                                      </p:to>
                                    </p:set>
                                    <p:animEffect transition="in" filter="dissolve">
                                      <p:cBhvr>
                                        <p:cTn id="81" dur="500"/>
                                        <p:tgtEl>
                                          <p:spTgt spid="5">
                                            <p:txEl>
                                              <p:pRg st="3" end="3"/>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9" presetClass="entr" presetSubtype="0" fill="hold" nodeType="clickEffect">
                                  <p:stCondLst>
                                    <p:cond delay="0"/>
                                  </p:stCondLst>
                                  <p:childTnLst>
                                    <p:set>
                                      <p:cBhvr>
                                        <p:cTn id="85" dur="1" fill="hold">
                                          <p:stCondLst>
                                            <p:cond delay="0"/>
                                          </p:stCondLst>
                                        </p:cTn>
                                        <p:tgtEl>
                                          <p:spTgt spid="5">
                                            <p:txEl>
                                              <p:pRg st="4" end="4"/>
                                            </p:txEl>
                                          </p:spTgt>
                                        </p:tgtEl>
                                        <p:attrNameLst>
                                          <p:attrName>style.visibility</p:attrName>
                                        </p:attrNameLst>
                                      </p:cBhvr>
                                      <p:to>
                                        <p:strVal val="visible"/>
                                      </p:to>
                                    </p:set>
                                    <p:animEffect transition="in" filter="dissolve">
                                      <p:cBhvr>
                                        <p:cTn id="86" dur="500"/>
                                        <p:tgtEl>
                                          <p:spTgt spid="5">
                                            <p:txEl>
                                              <p:pRg st="4" end="4"/>
                                            </p:txEl>
                                          </p:spTgt>
                                        </p:tgtEl>
                                      </p:cBhvr>
                                    </p:animEffect>
                                  </p:childTnLst>
                                </p:cTn>
                              </p:par>
                              <p:par>
                                <p:cTn id="87" presetID="9" presetClass="entr" presetSubtype="0" fill="hold" nodeType="withEffect">
                                  <p:stCondLst>
                                    <p:cond delay="0"/>
                                  </p:stCondLst>
                                  <p:childTnLst>
                                    <p:set>
                                      <p:cBhvr>
                                        <p:cTn id="88" dur="1" fill="hold">
                                          <p:stCondLst>
                                            <p:cond delay="0"/>
                                          </p:stCondLst>
                                        </p:cTn>
                                        <p:tgtEl>
                                          <p:spTgt spid="5">
                                            <p:txEl>
                                              <p:pRg st="5" end="5"/>
                                            </p:txEl>
                                          </p:spTgt>
                                        </p:tgtEl>
                                        <p:attrNameLst>
                                          <p:attrName>style.visibility</p:attrName>
                                        </p:attrNameLst>
                                      </p:cBhvr>
                                      <p:to>
                                        <p:strVal val="visible"/>
                                      </p:to>
                                    </p:set>
                                    <p:animEffect transition="in" filter="dissolve">
                                      <p:cBhvr>
                                        <p:cTn id="89" dur="500"/>
                                        <p:tgtEl>
                                          <p:spTgt spid="5">
                                            <p:txEl>
                                              <p:pRg st="5" end="5"/>
                                            </p:txEl>
                                          </p:spTgt>
                                        </p:tgtEl>
                                      </p:cBhvr>
                                    </p:animEffect>
                                  </p:childTnLst>
                                </p:cTn>
                              </p:par>
                              <p:par>
                                <p:cTn id="90" presetID="9" presetClass="entr" presetSubtype="0" fill="hold" nodeType="withEffect">
                                  <p:stCondLst>
                                    <p:cond delay="0"/>
                                  </p:stCondLst>
                                  <p:childTnLst>
                                    <p:set>
                                      <p:cBhvr>
                                        <p:cTn id="91" dur="1" fill="hold">
                                          <p:stCondLst>
                                            <p:cond delay="0"/>
                                          </p:stCondLst>
                                        </p:cTn>
                                        <p:tgtEl>
                                          <p:spTgt spid="5">
                                            <p:txEl>
                                              <p:pRg st="6" end="6"/>
                                            </p:txEl>
                                          </p:spTgt>
                                        </p:tgtEl>
                                        <p:attrNameLst>
                                          <p:attrName>style.visibility</p:attrName>
                                        </p:attrNameLst>
                                      </p:cBhvr>
                                      <p:to>
                                        <p:strVal val="visible"/>
                                      </p:to>
                                    </p:set>
                                    <p:animEffect transition="in" filter="dissolve">
                                      <p:cBhvr>
                                        <p:cTn id="92" dur="500"/>
                                        <p:tgtEl>
                                          <p:spTgt spid="5">
                                            <p:txEl>
                                              <p:pRg st="6" end="6"/>
                                            </p:txEl>
                                          </p:spTgt>
                                        </p:tgtEl>
                                      </p:cBhvr>
                                    </p:animEffect>
                                  </p:childTnLst>
                                </p:cTn>
                              </p:par>
                              <p:par>
                                <p:cTn id="93" presetID="9" presetClass="entr" presetSubtype="0" fill="hold" nodeType="withEffect">
                                  <p:stCondLst>
                                    <p:cond delay="0"/>
                                  </p:stCondLst>
                                  <p:childTnLst>
                                    <p:set>
                                      <p:cBhvr>
                                        <p:cTn id="94" dur="1" fill="hold">
                                          <p:stCondLst>
                                            <p:cond delay="0"/>
                                          </p:stCondLst>
                                        </p:cTn>
                                        <p:tgtEl>
                                          <p:spTgt spid="5">
                                            <p:txEl>
                                              <p:pRg st="7" end="7"/>
                                            </p:txEl>
                                          </p:spTgt>
                                        </p:tgtEl>
                                        <p:attrNameLst>
                                          <p:attrName>style.visibility</p:attrName>
                                        </p:attrNameLst>
                                      </p:cBhvr>
                                      <p:to>
                                        <p:strVal val="visible"/>
                                      </p:to>
                                    </p:set>
                                    <p:animEffect transition="in" filter="dissolve">
                                      <p:cBhvr>
                                        <p:cTn id="95" dur="500"/>
                                        <p:tgtEl>
                                          <p:spTgt spid="5">
                                            <p:txEl>
                                              <p:pRg st="7" end="7"/>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9" presetClass="entr" presetSubtype="0" fill="hold" nodeType="clickEffect">
                                  <p:stCondLst>
                                    <p:cond delay="0"/>
                                  </p:stCondLst>
                                  <p:childTnLst>
                                    <p:set>
                                      <p:cBhvr>
                                        <p:cTn id="99" dur="1" fill="hold">
                                          <p:stCondLst>
                                            <p:cond delay="0"/>
                                          </p:stCondLst>
                                        </p:cTn>
                                        <p:tgtEl>
                                          <p:spTgt spid="5">
                                            <p:txEl>
                                              <p:pRg st="8" end="8"/>
                                            </p:txEl>
                                          </p:spTgt>
                                        </p:tgtEl>
                                        <p:attrNameLst>
                                          <p:attrName>style.visibility</p:attrName>
                                        </p:attrNameLst>
                                      </p:cBhvr>
                                      <p:to>
                                        <p:strVal val="visible"/>
                                      </p:to>
                                    </p:set>
                                    <p:animEffect transition="in" filter="dissolve">
                                      <p:cBhvr>
                                        <p:cTn id="100" dur="500"/>
                                        <p:tgtEl>
                                          <p:spTgt spid="5">
                                            <p:txEl>
                                              <p:pRg st="8" end="8"/>
                                            </p:txEl>
                                          </p:spTgt>
                                        </p:tgtEl>
                                      </p:cBhvr>
                                    </p:animEffect>
                                  </p:childTnLst>
                                </p:cTn>
                              </p:par>
                              <p:par>
                                <p:cTn id="101" presetID="9" presetClass="entr" presetSubtype="0" fill="hold" nodeType="withEffect">
                                  <p:stCondLst>
                                    <p:cond delay="0"/>
                                  </p:stCondLst>
                                  <p:childTnLst>
                                    <p:set>
                                      <p:cBhvr>
                                        <p:cTn id="102" dur="1" fill="hold">
                                          <p:stCondLst>
                                            <p:cond delay="0"/>
                                          </p:stCondLst>
                                        </p:cTn>
                                        <p:tgtEl>
                                          <p:spTgt spid="5">
                                            <p:txEl>
                                              <p:pRg st="9" end="9"/>
                                            </p:txEl>
                                          </p:spTgt>
                                        </p:tgtEl>
                                        <p:attrNameLst>
                                          <p:attrName>style.visibility</p:attrName>
                                        </p:attrNameLst>
                                      </p:cBhvr>
                                      <p:to>
                                        <p:strVal val="visible"/>
                                      </p:to>
                                    </p:set>
                                    <p:animEffect transition="in" filter="dissolve">
                                      <p:cBhvr>
                                        <p:cTn id="103" dur="500"/>
                                        <p:tgtEl>
                                          <p:spTgt spid="5">
                                            <p:txEl>
                                              <p:pRg st="9" end="9"/>
                                            </p:txEl>
                                          </p:spTgt>
                                        </p:tgtEl>
                                      </p:cBhvr>
                                    </p:animEffect>
                                  </p:childTnLst>
                                </p:cTn>
                              </p:par>
                              <p:par>
                                <p:cTn id="104" presetID="9" presetClass="entr" presetSubtype="0" fill="hold" nodeType="withEffect">
                                  <p:stCondLst>
                                    <p:cond delay="0"/>
                                  </p:stCondLst>
                                  <p:childTnLst>
                                    <p:set>
                                      <p:cBhvr>
                                        <p:cTn id="105" dur="1" fill="hold">
                                          <p:stCondLst>
                                            <p:cond delay="0"/>
                                          </p:stCondLst>
                                        </p:cTn>
                                        <p:tgtEl>
                                          <p:spTgt spid="5">
                                            <p:txEl>
                                              <p:pRg st="10" end="10"/>
                                            </p:txEl>
                                          </p:spTgt>
                                        </p:tgtEl>
                                        <p:attrNameLst>
                                          <p:attrName>style.visibility</p:attrName>
                                        </p:attrNameLst>
                                      </p:cBhvr>
                                      <p:to>
                                        <p:strVal val="visible"/>
                                      </p:to>
                                    </p:set>
                                    <p:animEffect transition="in" filter="dissolve">
                                      <p:cBhvr>
                                        <p:cTn id="106" dur="500"/>
                                        <p:tgtEl>
                                          <p:spTgt spid="5">
                                            <p:txEl>
                                              <p:pRg st="10" end="10"/>
                                            </p:txEl>
                                          </p:spTgt>
                                        </p:tgtEl>
                                      </p:cBhvr>
                                    </p:animEffect>
                                  </p:childTnLst>
                                </p:cTn>
                              </p:par>
                              <p:par>
                                <p:cTn id="107" presetID="9" presetClass="entr" presetSubtype="0" fill="hold" nodeType="withEffect">
                                  <p:stCondLst>
                                    <p:cond delay="0"/>
                                  </p:stCondLst>
                                  <p:childTnLst>
                                    <p:set>
                                      <p:cBhvr>
                                        <p:cTn id="108" dur="1" fill="hold">
                                          <p:stCondLst>
                                            <p:cond delay="0"/>
                                          </p:stCondLst>
                                        </p:cTn>
                                        <p:tgtEl>
                                          <p:spTgt spid="5">
                                            <p:txEl>
                                              <p:pRg st="11" end="11"/>
                                            </p:txEl>
                                          </p:spTgt>
                                        </p:tgtEl>
                                        <p:attrNameLst>
                                          <p:attrName>style.visibility</p:attrName>
                                        </p:attrNameLst>
                                      </p:cBhvr>
                                      <p:to>
                                        <p:strVal val="visible"/>
                                      </p:to>
                                    </p:set>
                                    <p:animEffect transition="in" filter="dissolve">
                                      <p:cBhvr>
                                        <p:cTn id="109" dur="500"/>
                                        <p:tgtEl>
                                          <p:spTgt spid="5">
                                            <p:txEl>
                                              <p:pRg st="11" end="11"/>
                                            </p:txEl>
                                          </p:spTgt>
                                        </p:tgtEl>
                                      </p:cBhvr>
                                    </p:animEffect>
                                  </p:childTnLst>
                                </p:cTn>
                              </p:par>
                              <p:par>
                                <p:cTn id="110" presetID="9" presetClass="entr" presetSubtype="0" fill="hold" nodeType="withEffect">
                                  <p:stCondLst>
                                    <p:cond delay="0"/>
                                  </p:stCondLst>
                                  <p:childTnLst>
                                    <p:set>
                                      <p:cBhvr>
                                        <p:cTn id="111" dur="1" fill="hold">
                                          <p:stCondLst>
                                            <p:cond delay="0"/>
                                          </p:stCondLst>
                                        </p:cTn>
                                        <p:tgtEl>
                                          <p:spTgt spid="5">
                                            <p:txEl>
                                              <p:pRg st="12" end="12"/>
                                            </p:txEl>
                                          </p:spTgt>
                                        </p:tgtEl>
                                        <p:attrNameLst>
                                          <p:attrName>style.visibility</p:attrName>
                                        </p:attrNameLst>
                                      </p:cBhvr>
                                      <p:to>
                                        <p:strVal val="visible"/>
                                      </p:to>
                                    </p:set>
                                    <p:animEffect transition="in" filter="dissolve">
                                      <p:cBhvr>
                                        <p:cTn id="112" dur="500"/>
                                        <p:tgtEl>
                                          <p:spTgt spid="5">
                                            <p:txEl>
                                              <p:pRg st="12" end="12"/>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9" presetClass="entr" presetSubtype="0" fill="hold" nodeType="clickEffect">
                                  <p:stCondLst>
                                    <p:cond delay="0"/>
                                  </p:stCondLst>
                                  <p:childTnLst>
                                    <p:set>
                                      <p:cBhvr>
                                        <p:cTn id="116" dur="1" fill="hold">
                                          <p:stCondLst>
                                            <p:cond delay="0"/>
                                          </p:stCondLst>
                                        </p:cTn>
                                        <p:tgtEl>
                                          <p:spTgt spid="5">
                                            <p:txEl>
                                              <p:pRg st="13" end="13"/>
                                            </p:txEl>
                                          </p:spTgt>
                                        </p:tgtEl>
                                        <p:attrNameLst>
                                          <p:attrName>style.visibility</p:attrName>
                                        </p:attrNameLst>
                                      </p:cBhvr>
                                      <p:to>
                                        <p:strVal val="visible"/>
                                      </p:to>
                                    </p:set>
                                    <p:animEffect transition="in" filter="dissolve">
                                      <p:cBhvr>
                                        <p:cTn id="117" dur="500"/>
                                        <p:tgtEl>
                                          <p:spTgt spid="5">
                                            <p:txEl>
                                              <p:pRg st="13" end="13"/>
                                            </p:txEl>
                                          </p:spTgt>
                                        </p:tgtEl>
                                      </p:cBhvr>
                                    </p:animEffect>
                                  </p:childTnLst>
                                </p:cTn>
                              </p:par>
                              <p:par>
                                <p:cTn id="118" presetID="9" presetClass="entr" presetSubtype="0" fill="hold" nodeType="withEffect">
                                  <p:stCondLst>
                                    <p:cond delay="0"/>
                                  </p:stCondLst>
                                  <p:childTnLst>
                                    <p:set>
                                      <p:cBhvr>
                                        <p:cTn id="119" dur="1" fill="hold">
                                          <p:stCondLst>
                                            <p:cond delay="0"/>
                                          </p:stCondLst>
                                        </p:cTn>
                                        <p:tgtEl>
                                          <p:spTgt spid="5">
                                            <p:txEl>
                                              <p:pRg st="14" end="14"/>
                                            </p:txEl>
                                          </p:spTgt>
                                        </p:tgtEl>
                                        <p:attrNameLst>
                                          <p:attrName>style.visibility</p:attrName>
                                        </p:attrNameLst>
                                      </p:cBhvr>
                                      <p:to>
                                        <p:strVal val="visible"/>
                                      </p:to>
                                    </p:set>
                                    <p:animEffect transition="in" filter="dissolve">
                                      <p:cBhvr>
                                        <p:cTn id="120" dur="500"/>
                                        <p:tgtEl>
                                          <p:spTgt spid="5">
                                            <p:txEl>
                                              <p:pRg st="14" end="14"/>
                                            </p:txEl>
                                          </p:spTgt>
                                        </p:tgtEl>
                                      </p:cBhvr>
                                    </p:animEffect>
                                  </p:childTnLst>
                                </p:cTn>
                              </p:par>
                              <p:par>
                                <p:cTn id="121" presetID="9" presetClass="entr" presetSubtype="0" fill="hold" nodeType="withEffect">
                                  <p:stCondLst>
                                    <p:cond delay="0"/>
                                  </p:stCondLst>
                                  <p:childTnLst>
                                    <p:set>
                                      <p:cBhvr>
                                        <p:cTn id="122" dur="1" fill="hold">
                                          <p:stCondLst>
                                            <p:cond delay="0"/>
                                          </p:stCondLst>
                                        </p:cTn>
                                        <p:tgtEl>
                                          <p:spTgt spid="5">
                                            <p:txEl>
                                              <p:pRg st="15" end="15"/>
                                            </p:txEl>
                                          </p:spTgt>
                                        </p:tgtEl>
                                        <p:attrNameLst>
                                          <p:attrName>style.visibility</p:attrName>
                                        </p:attrNameLst>
                                      </p:cBhvr>
                                      <p:to>
                                        <p:strVal val="visible"/>
                                      </p:to>
                                    </p:set>
                                    <p:animEffect transition="in" filter="dissolve">
                                      <p:cBhvr>
                                        <p:cTn id="123" dur="500"/>
                                        <p:tgtEl>
                                          <p:spTgt spid="5">
                                            <p:txEl>
                                              <p:pRg st="15" end="15"/>
                                            </p:txEl>
                                          </p:spTgt>
                                        </p:tgtEl>
                                      </p:cBhvr>
                                    </p:animEffect>
                                  </p:childTnLst>
                                </p:cTn>
                              </p:par>
                              <p:par>
                                <p:cTn id="124" presetID="9" presetClass="entr" presetSubtype="0" fill="hold" nodeType="withEffect">
                                  <p:stCondLst>
                                    <p:cond delay="0"/>
                                  </p:stCondLst>
                                  <p:childTnLst>
                                    <p:set>
                                      <p:cBhvr>
                                        <p:cTn id="125" dur="1" fill="hold">
                                          <p:stCondLst>
                                            <p:cond delay="0"/>
                                          </p:stCondLst>
                                        </p:cTn>
                                        <p:tgtEl>
                                          <p:spTgt spid="5">
                                            <p:txEl>
                                              <p:pRg st="16" end="16"/>
                                            </p:txEl>
                                          </p:spTgt>
                                        </p:tgtEl>
                                        <p:attrNameLst>
                                          <p:attrName>style.visibility</p:attrName>
                                        </p:attrNameLst>
                                      </p:cBhvr>
                                      <p:to>
                                        <p:strVal val="visible"/>
                                      </p:to>
                                    </p:set>
                                    <p:animEffect transition="in" filter="dissolve">
                                      <p:cBhvr>
                                        <p:cTn id="126" dur="500"/>
                                        <p:tgtEl>
                                          <p:spTgt spid="5">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81FFC-8555-4A37-C108-C8A392764419}"/>
              </a:ext>
            </a:extLst>
          </p:cNvPr>
          <p:cNvSpPr>
            <a:spLocks noGrp="1"/>
          </p:cNvSpPr>
          <p:nvPr>
            <p:ph type="title"/>
          </p:nvPr>
        </p:nvSpPr>
        <p:spPr/>
        <p:txBody>
          <a:bodyPr/>
          <a:lstStyle/>
          <a:p>
            <a:r>
              <a:rPr lang="en-US" dirty="0"/>
              <a:t>THE Data Prep / EDA Workflow</a:t>
            </a:r>
          </a:p>
        </p:txBody>
      </p:sp>
      <p:pic>
        <p:nvPicPr>
          <p:cNvPr id="5" name="Content Placeholder 4">
            <a:extLst>
              <a:ext uri="{FF2B5EF4-FFF2-40B4-BE49-F238E27FC236}">
                <a16:creationId xmlns:a16="http://schemas.microsoft.com/office/drawing/2014/main" id="{5BC87B31-08FF-3FDD-16EB-7AF5FB0E6426}"/>
              </a:ext>
            </a:extLst>
          </p:cNvPr>
          <p:cNvPicPr>
            <a:picLocks noGrp="1" noChangeAspect="1"/>
          </p:cNvPicPr>
          <p:nvPr>
            <p:ph idx="1"/>
          </p:nvPr>
        </p:nvPicPr>
        <p:blipFill>
          <a:blip r:embed="rId3"/>
          <a:stretch>
            <a:fillRect/>
          </a:stretch>
        </p:blipFill>
        <p:spPr>
          <a:xfrm>
            <a:off x="581025" y="1372117"/>
            <a:ext cx="11029950" cy="4151155"/>
          </a:xfrm>
          <a:prstGeom prst="rect">
            <a:avLst/>
          </a:prstGeom>
        </p:spPr>
      </p:pic>
      <p:sp>
        <p:nvSpPr>
          <p:cNvPr id="4" name="Slide Number Placeholder 3">
            <a:extLst>
              <a:ext uri="{FF2B5EF4-FFF2-40B4-BE49-F238E27FC236}">
                <a16:creationId xmlns:a16="http://schemas.microsoft.com/office/drawing/2014/main" id="{3909E0DE-88DF-B2B1-924A-BD2E0F11F5D1}"/>
              </a:ext>
            </a:extLst>
          </p:cNvPr>
          <p:cNvSpPr>
            <a:spLocks noGrp="1"/>
          </p:cNvSpPr>
          <p:nvPr>
            <p:ph type="sldNum" sz="quarter" idx="12"/>
          </p:nvPr>
        </p:nvSpPr>
        <p:spPr/>
        <p:txBody>
          <a:bodyPr/>
          <a:lstStyle/>
          <a:p>
            <a:fld id="{3A98EE3D-8CD1-4C3F-BD1C-C98C9596463C}" type="slidenum">
              <a:rPr lang="en-US" smtClean="0"/>
              <a:t>8</a:t>
            </a:fld>
            <a:endParaRPr lang="en-US" dirty="0"/>
          </a:p>
        </p:txBody>
      </p:sp>
      <p:graphicFrame>
        <p:nvGraphicFramePr>
          <p:cNvPr id="6" name="Table 5">
            <a:extLst>
              <a:ext uri="{FF2B5EF4-FFF2-40B4-BE49-F238E27FC236}">
                <a16:creationId xmlns:a16="http://schemas.microsoft.com/office/drawing/2014/main" id="{155EEC19-2999-6E9A-D1F7-C5B2C786C567}"/>
              </a:ext>
            </a:extLst>
          </p:cNvPr>
          <p:cNvGraphicFramePr>
            <a:graphicFrameLocks noGrp="1"/>
          </p:cNvGraphicFramePr>
          <p:nvPr>
            <p:extLst>
              <p:ext uri="{D42A27DB-BD31-4B8C-83A1-F6EECF244321}">
                <p14:modId xmlns:p14="http://schemas.microsoft.com/office/powerpoint/2010/main" val="391202268"/>
              </p:ext>
            </p:extLst>
          </p:nvPr>
        </p:nvGraphicFramePr>
        <p:xfrm>
          <a:off x="581193" y="2007613"/>
          <a:ext cx="11029615" cy="3747292"/>
        </p:xfrm>
        <a:graphic>
          <a:graphicData uri="http://schemas.openxmlformats.org/drawingml/2006/table">
            <a:tbl>
              <a:tblPr firstRow="1" bandRow="1">
                <a:tableStyleId>{5C22544A-7EE6-4342-B048-85BDC9FD1C3A}</a:tableStyleId>
              </a:tblPr>
              <a:tblGrid>
                <a:gridCol w="3397208">
                  <a:extLst>
                    <a:ext uri="{9D8B030D-6E8A-4147-A177-3AD203B41FA5}">
                      <a16:colId xmlns:a16="http://schemas.microsoft.com/office/drawing/2014/main" val="166167185"/>
                    </a:ext>
                  </a:extLst>
                </a:gridCol>
                <a:gridCol w="7632407">
                  <a:extLst>
                    <a:ext uri="{9D8B030D-6E8A-4147-A177-3AD203B41FA5}">
                      <a16:colId xmlns:a16="http://schemas.microsoft.com/office/drawing/2014/main" val="2665494024"/>
                    </a:ext>
                  </a:extLst>
                </a:gridCol>
              </a:tblGrid>
              <a:tr h="593486">
                <a:tc>
                  <a:txBody>
                    <a:bodyPr/>
                    <a:lstStyle/>
                    <a:p>
                      <a:r>
                        <a:rPr lang="en-US" sz="2400" dirty="0"/>
                        <a:t>Step</a:t>
                      </a:r>
                    </a:p>
                  </a:txBody>
                  <a:tcPr anchor="ctr"/>
                </a:tc>
                <a:tc>
                  <a:txBody>
                    <a:bodyPr/>
                    <a:lstStyle/>
                    <a:p>
                      <a:r>
                        <a:rPr lang="en-US" sz="2400" dirty="0"/>
                        <a:t>Description</a:t>
                      </a:r>
                    </a:p>
                  </a:txBody>
                  <a:tcPr anchor="ctr"/>
                </a:tc>
                <a:extLst>
                  <a:ext uri="{0D108BD9-81ED-4DB2-BD59-A6C34878D82A}">
                    <a16:rowId xmlns:a16="http://schemas.microsoft.com/office/drawing/2014/main" val="1000844292"/>
                  </a:ext>
                </a:extLst>
              </a:tr>
              <a:tr h="593486">
                <a:tc>
                  <a:txBody>
                    <a:bodyPr/>
                    <a:lstStyle/>
                    <a:p>
                      <a:r>
                        <a:rPr lang="en-US" dirty="0"/>
                        <a:t>Step 1: Understand the data</a:t>
                      </a:r>
                    </a:p>
                  </a:txBody>
                  <a:tcPr anchor="ctr"/>
                </a:tc>
                <a:tc>
                  <a:txBody>
                    <a:bodyPr/>
                    <a:lstStyle/>
                    <a:p>
                      <a:r>
                        <a:rPr lang="en-US" dirty="0"/>
                        <a:t>This is done as part of the ”Profile Data” step before analysis. Objective is to understanding the data types, numbers, ranges, overall cleanliness</a:t>
                      </a:r>
                    </a:p>
                  </a:txBody>
                  <a:tcPr anchor="ctr"/>
                </a:tc>
                <a:extLst>
                  <a:ext uri="{0D108BD9-81ED-4DB2-BD59-A6C34878D82A}">
                    <a16:rowId xmlns:a16="http://schemas.microsoft.com/office/drawing/2014/main" val="2191891321"/>
                  </a:ext>
                </a:extLst>
              </a:tr>
              <a:tr h="593486">
                <a:tc>
                  <a:txBody>
                    <a:bodyPr/>
                    <a:lstStyle/>
                    <a:p>
                      <a:r>
                        <a:rPr lang="en-US" dirty="0"/>
                        <a:t>Step 2: Detect and address Outliers and missing data</a:t>
                      </a:r>
                    </a:p>
                  </a:txBody>
                  <a:tcPr anchor="ctr"/>
                </a:tc>
                <a:tc>
                  <a:txBody>
                    <a:bodyPr/>
                    <a:lstStyle/>
                    <a:p>
                      <a:r>
                        <a:rPr lang="en-US" dirty="0"/>
                        <a:t>Data Cleaning stage. Data needs to be cleaned before analysis; otherwise, analysis could be skewed by dirty data.</a:t>
                      </a:r>
                    </a:p>
                  </a:txBody>
                  <a:tcPr anchor="ctr"/>
                </a:tc>
                <a:extLst>
                  <a:ext uri="{0D108BD9-81ED-4DB2-BD59-A6C34878D82A}">
                    <a16:rowId xmlns:a16="http://schemas.microsoft.com/office/drawing/2014/main" val="1750623174"/>
                  </a:ext>
                </a:extLst>
              </a:tr>
              <a:tr h="593486">
                <a:tc>
                  <a:txBody>
                    <a:bodyPr/>
                    <a:lstStyle/>
                    <a:p>
                      <a:r>
                        <a:rPr lang="en-US" dirty="0"/>
                        <a:t>Step 3: Describe the shape of each feature of the data. </a:t>
                      </a:r>
                    </a:p>
                  </a:txBody>
                  <a:tcPr anchor="ctr"/>
                </a:tc>
                <a:tc>
                  <a:txBody>
                    <a:bodyPr/>
                    <a:lstStyle/>
                    <a:p>
                      <a:r>
                        <a:rPr lang="en-US" dirty="0"/>
                        <a:t>Use descriptive univariate statistics and visualization to characterize data distributions for each feature.</a:t>
                      </a:r>
                    </a:p>
                  </a:txBody>
                  <a:tcPr anchor="ctr"/>
                </a:tc>
                <a:extLst>
                  <a:ext uri="{0D108BD9-81ED-4DB2-BD59-A6C34878D82A}">
                    <a16:rowId xmlns:a16="http://schemas.microsoft.com/office/drawing/2014/main" val="16901630"/>
                  </a:ext>
                </a:extLst>
              </a:tr>
              <a:tr h="593486">
                <a:tc>
                  <a:txBody>
                    <a:bodyPr/>
                    <a:lstStyle/>
                    <a:p>
                      <a:r>
                        <a:rPr lang="en-US" dirty="0"/>
                        <a:t>Step 4: Identify and address correlations between features</a:t>
                      </a:r>
                    </a:p>
                  </a:txBody>
                  <a:tcPr anchor="ctr"/>
                </a:tc>
                <a:tc>
                  <a:txBody>
                    <a:bodyPr/>
                    <a:lstStyle/>
                    <a:p>
                      <a:r>
                        <a:rPr lang="en-US" dirty="0"/>
                        <a:t>(Bivariate and Multivariate Analysis) Assess whether features with high (+/-) correlations can be dropped. </a:t>
                      </a:r>
                    </a:p>
                  </a:txBody>
                  <a:tcPr anchor="ctr"/>
                </a:tc>
                <a:extLst>
                  <a:ext uri="{0D108BD9-81ED-4DB2-BD59-A6C34878D82A}">
                    <a16:rowId xmlns:a16="http://schemas.microsoft.com/office/drawing/2014/main" val="2023077540"/>
                  </a:ext>
                </a:extLst>
              </a:tr>
              <a:tr h="593486">
                <a:tc>
                  <a:txBody>
                    <a:bodyPr/>
                    <a:lstStyle/>
                    <a:p>
                      <a:r>
                        <a:rPr lang="en-US" dirty="0"/>
                        <a:t>Step 5: Hypothesize</a:t>
                      </a:r>
                    </a:p>
                  </a:txBody>
                  <a:tcPr anchor="ctr"/>
                </a:tc>
                <a:tc>
                  <a:txBody>
                    <a:bodyPr/>
                    <a:lstStyle/>
                    <a:p>
                      <a:r>
                        <a:rPr lang="en-US" dirty="0"/>
                        <a:t>Formulate questions and potential answers based on observations.</a:t>
                      </a:r>
                    </a:p>
                  </a:txBody>
                  <a:tcPr anchor="ctr"/>
                </a:tc>
                <a:extLst>
                  <a:ext uri="{0D108BD9-81ED-4DB2-BD59-A6C34878D82A}">
                    <a16:rowId xmlns:a16="http://schemas.microsoft.com/office/drawing/2014/main" val="1068679837"/>
                  </a:ext>
                </a:extLst>
              </a:tr>
            </a:tbl>
          </a:graphicData>
        </a:graphic>
      </p:graphicFrame>
    </p:spTree>
    <p:extLst>
      <p:ext uri="{BB962C8B-B14F-4D97-AF65-F5344CB8AC3E}">
        <p14:creationId xmlns:p14="http://schemas.microsoft.com/office/powerpoint/2010/main" val="3126427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4282D-C3FC-129E-9ED0-A91E4C9887CB}"/>
              </a:ext>
            </a:extLst>
          </p:cNvPr>
          <p:cNvSpPr>
            <a:spLocks noGrp="1"/>
          </p:cNvSpPr>
          <p:nvPr>
            <p:ph type="title"/>
          </p:nvPr>
        </p:nvSpPr>
        <p:spPr/>
        <p:txBody>
          <a:bodyPr>
            <a:normAutofit/>
          </a:bodyPr>
          <a:lstStyle/>
          <a:p>
            <a:r>
              <a:rPr lang="en-US" dirty="0"/>
              <a:t>Summary: Data Acquisition</a:t>
            </a:r>
            <a:r>
              <a:rPr lang="en-US" dirty="0">
                <a:sym typeface="Wingdings" pitchFamily="2" charset="2"/>
              </a:rPr>
              <a:t> </a:t>
            </a:r>
            <a:r>
              <a:rPr lang="en-US" dirty="0"/>
              <a:t>preparation</a:t>
            </a:r>
            <a:r>
              <a:rPr lang="en-US" dirty="0">
                <a:sym typeface="Wingdings" pitchFamily="2" charset="2"/>
              </a:rPr>
              <a:t> Exploration</a:t>
            </a:r>
            <a:endParaRPr lang="en-US" dirty="0"/>
          </a:p>
        </p:txBody>
      </p:sp>
      <p:graphicFrame>
        <p:nvGraphicFramePr>
          <p:cNvPr id="5" name="Content Placeholder 4">
            <a:extLst>
              <a:ext uri="{FF2B5EF4-FFF2-40B4-BE49-F238E27FC236}">
                <a16:creationId xmlns:a16="http://schemas.microsoft.com/office/drawing/2014/main" id="{943B4D50-2E59-76E9-3123-7104209EA36B}"/>
              </a:ext>
            </a:extLst>
          </p:cNvPr>
          <p:cNvGraphicFramePr>
            <a:graphicFrameLocks noGrp="1"/>
          </p:cNvGraphicFramePr>
          <p:nvPr>
            <p:ph idx="1"/>
            <p:extLst>
              <p:ext uri="{D42A27DB-BD31-4B8C-83A1-F6EECF244321}">
                <p14:modId xmlns:p14="http://schemas.microsoft.com/office/powerpoint/2010/main" val="2612896440"/>
              </p:ext>
            </p:extLst>
          </p:nvPr>
        </p:nvGraphicFramePr>
        <p:xfrm>
          <a:off x="605232" y="1671657"/>
          <a:ext cx="11029616" cy="4615279"/>
        </p:xfrm>
        <a:graphic>
          <a:graphicData uri="http://schemas.openxmlformats.org/drawingml/2006/table">
            <a:tbl>
              <a:tblPr firstRow="1" bandRow="1">
                <a:tableStyleId>{5C22544A-7EE6-4342-B048-85BDC9FD1C3A}</a:tableStyleId>
              </a:tblPr>
              <a:tblGrid>
                <a:gridCol w="3046713">
                  <a:extLst>
                    <a:ext uri="{9D8B030D-6E8A-4147-A177-3AD203B41FA5}">
                      <a16:colId xmlns:a16="http://schemas.microsoft.com/office/drawing/2014/main" val="574095554"/>
                    </a:ext>
                  </a:extLst>
                </a:gridCol>
                <a:gridCol w="7982903">
                  <a:extLst>
                    <a:ext uri="{9D8B030D-6E8A-4147-A177-3AD203B41FA5}">
                      <a16:colId xmlns:a16="http://schemas.microsoft.com/office/drawing/2014/main" val="2237825341"/>
                    </a:ext>
                  </a:extLst>
                </a:gridCol>
              </a:tblGrid>
              <a:tr h="297332">
                <a:tc>
                  <a:txBody>
                    <a:bodyPr/>
                    <a:lstStyle/>
                    <a:p>
                      <a:r>
                        <a:rPr lang="en-US" sz="1600" dirty="0"/>
                        <a:t>Data Analysis Processes</a:t>
                      </a:r>
                    </a:p>
                  </a:txBody>
                  <a:tcPr/>
                </a:tc>
                <a:tc>
                  <a:txBody>
                    <a:bodyPr/>
                    <a:lstStyle/>
                    <a:p>
                      <a:r>
                        <a:rPr lang="en-US" sz="1600" dirty="0"/>
                        <a:t>Tools</a:t>
                      </a:r>
                    </a:p>
                  </a:txBody>
                  <a:tcPr/>
                </a:tc>
                <a:extLst>
                  <a:ext uri="{0D108BD9-81ED-4DB2-BD59-A6C34878D82A}">
                    <a16:rowId xmlns:a16="http://schemas.microsoft.com/office/drawing/2014/main" val="17661952"/>
                  </a:ext>
                </a:extLst>
              </a:tr>
              <a:tr h="409039">
                <a:tc>
                  <a:txBody>
                    <a:bodyPr/>
                    <a:lstStyle/>
                    <a:p>
                      <a:r>
                        <a:rPr lang="en-US" sz="1600" dirty="0"/>
                        <a:t>Acquire Data</a:t>
                      </a:r>
                    </a:p>
                  </a:txBody>
                  <a:tcPr/>
                </a:tc>
                <a:tc>
                  <a:txBody>
                    <a:bodyPr/>
                    <a:lstStyle/>
                    <a:p>
                      <a:r>
                        <a:rPr lang="en-US" sz="1600" dirty="0"/>
                        <a:t>pd.read_csv(), pd.read_excel(), </a:t>
                      </a:r>
                      <a:r>
                        <a:rPr lang="en-US" sz="1600" dirty="0" err="1"/>
                        <a:t>df.to_csv</a:t>
                      </a:r>
                      <a:r>
                        <a:rPr lang="en-US" sz="1600" dirty="0"/>
                        <a:t>(index = False), </a:t>
                      </a:r>
                      <a:r>
                        <a:rPr lang="en-US" sz="1600" dirty="0" err="1"/>
                        <a:t>df.to_excel</a:t>
                      </a:r>
                      <a:r>
                        <a:rPr lang="en-US" sz="1600" dirty="0"/>
                        <a:t>(index = False), </a:t>
                      </a:r>
                    </a:p>
                  </a:txBody>
                  <a:tcPr/>
                </a:tc>
                <a:extLst>
                  <a:ext uri="{0D108BD9-81ED-4DB2-BD59-A6C34878D82A}">
                    <a16:rowId xmlns:a16="http://schemas.microsoft.com/office/drawing/2014/main" val="527082474"/>
                  </a:ext>
                </a:extLst>
              </a:tr>
              <a:tr h="297332">
                <a:tc>
                  <a:txBody>
                    <a:bodyPr/>
                    <a:lstStyle/>
                    <a:p>
                      <a:r>
                        <a:rPr lang="en-US" sz="1600" dirty="0"/>
                        <a:t>Profile Data</a:t>
                      </a:r>
                    </a:p>
                  </a:txBody>
                  <a:tcPr/>
                </a:tc>
                <a:tc>
                  <a:txBody>
                    <a:bodyPr/>
                    <a:lstStyle/>
                    <a:p>
                      <a:r>
                        <a:rPr lang="en-US" sz="1600" dirty="0" err="1"/>
                        <a:t>df.head</a:t>
                      </a:r>
                      <a:r>
                        <a:rPr lang="en-US" sz="1600" dirty="0"/>
                        <a:t>(), </a:t>
                      </a:r>
                      <a:r>
                        <a:rPr lang="en-US" sz="1600" dirty="0" err="1"/>
                        <a:t>df.tail</a:t>
                      </a:r>
                      <a:r>
                        <a:rPr lang="en-US" sz="1600" dirty="0"/>
                        <a:t>(), </a:t>
                      </a:r>
                      <a:r>
                        <a:rPr lang="en-US" sz="1600" dirty="0" err="1"/>
                        <a:t>df.info</a:t>
                      </a:r>
                      <a:r>
                        <a:rPr lang="en-US" sz="1600" dirty="0"/>
                        <a:t>(), </a:t>
                      </a:r>
                      <a:r>
                        <a:rPr lang="en-US" sz="1600" dirty="0" err="1"/>
                        <a:t>df.describe</a:t>
                      </a:r>
                      <a:r>
                        <a:rPr lang="en-US" sz="1600" dirty="0"/>
                        <a:t>(include=‘all’), </a:t>
                      </a:r>
                      <a:r>
                        <a:rPr lang="en-US" sz="1600" dirty="0" err="1"/>
                        <a:t>df.dtypes</a:t>
                      </a:r>
                      <a:r>
                        <a:rPr lang="en-US" sz="1600" dirty="0"/>
                        <a:t>, </a:t>
                      </a:r>
                      <a:r>
                        <a:rPr lang="en-US" sz="1600" dirty="0" err="1"/>
                        <a:t>df.shape</a:t>
                      </a:r>
                      <a:endParaRPr lang="en-US" sz="1600" dirty="0"/>
                    </a:p>
                  </a:txBody>
                  <a:tcPr/>
                </a:tc>
                <a:extLst>
                  <a:ext uri="{0D108BD9-81ED-4DB2-BD59-A6C34878D82A}">
                    <a16:rowId xmlns:a16="http://schemas.microsoft.com/office/drawing/2014/main" val="3083517777"/>
                  </a:ext>
                </a:extLst>
              </a:tr>
              <a:tr h="297332">
                <a:tc>
                  <a:txBody>
                    <a:bodyPr/>
                    <a:lstStyle/>
                    <a:p>
                      <a:r>
                        <a:rPr lang="en-US" sz="1600" dirty="0"/>
                        <a:t>Manipulate Data</a:t>
                      </a:r>
                    </a:p>
                  </a:txBody>
                  <a:tcPr/>
                </a:tc>
                <a:tc>
                  <a:txBody>
                    <a:bodyPr/>
                    <a:lstStyle/>
                    <a:p>
                      <a:r>
                        <a:rPr lang="en-US" sz="1600" dirty="0" err="1"/>
                        <a:t>df.groupby</a:t>
                      </a:r>
                      <a:r>
                        <a:rPr lang="en-US" sz="1600" dirty="0"/>
                        <a:t>(), </a:t>
                      </a:r>
                      <a:r>
                        <a:rPr lang="en-US" sz="1600" dirty="0" err="1"/>
                        <a:t>df.pivot_table</a:t>
                      </a:r>
                      <a:r>
                        <a:rPr lang="en-US" sz="1600" dirty="0"/>
                        <a:t>(), </a:t>
                      </a:r>
                      <a:r>
                        <a:rPr lang="en-US" sz="1600" dirty="0" err="1"/>
                        <a:t>df.insert</a:t>
                      </a:r>
                      <a:r>
                        <a:rPr lang="en-US" sz="1600" dirty="0"/>
                        <a:t>()</a:t>
                      </a:r>
                    </a:p>
                  </a:txBody>
                  <a:tcPr/>
                </a:tc>
                <a:extLst>
                  <a:ext uri="{0D108BD9-81ED-4DB2-BD59-A6C34878D82A}">
                    <a16:rowId xmlns:a16="http://schemas.microsoft.com/office/drawing/2014/main" val="2586025332"/>
                  </a:ext>
                </a:extLst>
              </a:tr>
              <a:tr h="1378539">
                <a:tc>
                  <a:txBody>
                    <a:bodyPr/>
                    <a:lstStyle/>
                    <a:p>
                      <a:r>
                        <a:rPr lang="en-US" sz="1600" dirty="0"/>
                        <a:t>Clean Data</a:t>
                      </a:r>
                    </a:p>
                    <a:p>
                      <a:pPr lvl="1"/>
                      <a:r>
                        <a:rPr lang="en-US" sz="1600" dirty="0"/>
                        <a:t>Missing Data</a:t>
                      </a:r>
                    </a:p>
                    <a:p>
                      <a:pPr lvl="1"/>
                      <a:r>
                        <a:rPr lang="en-US" sz="1600" dirty="0"/>
                        <a:t>Imputing Data</a:t>
                      </a:r>
                    </a:p>
                    <a:p>
                      <a:pPr lvl="1"/>
                      <a:r>
                        <a:rPr lang="en-US" sz="1600" dirty="0"/>
                        <a:t>Duplicates</a:t>
                      </a:r>
                    </a:p>
                    <a:p>
                      <a:pPr lvl="1"/>
                      <a:r>
                        <a:rPr lang="en-US" sz="1600" dirty="0"/>
                        <a:t>Outliers</a:t>
                      </a:r>
                    </a:p>
                    <a:p>
                      <a:pPr lvl="1"/>
                      <a:r>
                        <a:rPr lang="en-US" sz="1600" dirty="0"/>
                        <a:t>Data Types</a:t>
                      </a:r>
                    </a:p>
                  </a:txBody>
                  <a:tcPr/>
                </a:tc>
                <a:tc>
                  <a:txBody>
                    <a:bodyPr/>
                    <a:lstStyle/>
                    <a:p>
                      <a:r>
                        <a:rPr lang="en-US" sz="1600" dirty="0" err="1"/>
                        <a:t>df.isnull</a:t>
                      </a:r>
                      <a:r>
                        <a:rPr lang="en-US" sz="1600" dirty="0"/>
                        <a:t>().sum(), </a:t>
                      </a:r>
                      <a:r>
                        <a:rPr lang="en-US" sz="1600" dirty="0" err="1"/>
                        <a:t>df.isna</a:t>
                      </a:r>
                      <a:r>
                        <a:rPr lang="en-US" sz="1600" dirty="0"/>
                        <a:t>(), </a:t>
                      </a:r>
                      <a:r>
                        <a:rPr lang="en-US" sz="1600" dirty="0" err="1"/>
                        <a:t>df.fillna</a:t>
                      </a:r>
                      <a:r>
                        <a:rPr lang="en-US" sz="1600" dirty="0"/>
                        <a:t>(value=), </a:t>
                      </a:r>
                      <a:r>
                        <a:rPr lang="en-US" sz="1600" dirty="0" err="1"/>
                        <a:t>df.drop</a:t>
                      </a:r>
                      <a:r>
                        <a:rPr lang="en-US" sz="1600" dirty="0"/>
                        <a:t>(), </a:t>
                      </a:r>
                      <a:r>
                        <a:rPr lang="en-US" sz="1600" dirty="0" err="1"/>
                        <a:t>df.drop_duplicates</a:t>
                      </a:r>
                      <a:r>
                        <a:rPr lang="en-US" sz="1600" dirty="0"/>
                        <a:t>(), </a:t>
                      </a:r>
                      <a:r>
                        <a:rPr lang="en-US" sz="1600" dirty="0" err="1"/>
                        <a:t>df.dropna</a:t>
                      </a:r>
                      <a:r>
                        <a:rPr lang="en-US" sz="1600" dirty="0"/>
                        <a:t>(), </a:t>
                      </a:r>
                      <a:r>
                        <a:rPr lang="en-US" sz="1600" dirty="0" err="1"/>
                        <a:t>df.replace</a:t>
                      </a:r>
                      <a:r>
                        <a:rPr lang="en-US" sz="1600" dirty="0"/>
                        <a:t>(), </a:t>
                      </a:r>
                      <a:r>
                        <a:rPr lang="en-US" sz="1600" dirty="0" err="1"/>
                        <a:t>df.astype</a:t>
                      </a:r>
                      <a:r>
                        <a:rPr lang="en-US" sz="1600" dirty="0"/>
                        <a:t>(), </a:t>
                      </a:r>
                    </a:p>
                  </a:txBody>
                  <a:tcPr/>
                </a:tc>
                <a:extLst>
                  <a:ext uri="{0D108BD9-81ED-4DB2-BD59-A6C34878D82A}">
                    <a16:rowId xmlns:a16="http://schemas.microsoft.com/office/drawing/2014/main" val="1434330056"/>
                  </a:ext>
                </a:extLst>
              </a:tr>
              <a:tr h="946056">
                <a:tc>
                  <a:txBody>
                    <a:bodyPr/>
                    <a:lstStyle/>
                    <a:p>
                      <a:r>
                        <a:rPr lang="en-US" sz="1600" dirty="0"/>
                        <a:t>Exploratory Data Analysis</a:t>
                      </a:r>
                    </a:p>
                    <a:p>
                      <a:pPr lvl="1"/>
                      <a:r>
                        <a:rPr lang="en-US" sz="1600" dirty="0"/>
                        <a:t>Univariate</a:t>
                      </a:r>
                    </a:p>
                    <a:p>
                      <a:pPr lvl="1"/>
                      <a:r>
                        <a:rPr lang="en-US" sz="1600" dirty="0"/>
                        <a:t>Multivariate</a:t>
                      </a:r>
                    </a:p>
                    <a:p>
                      <a:pPr lvl="1"/>
                      <a:r>
                        <a:rPr lang="en-US" sz="1600" dirty="0"/>
                        <a:t>Visualization</a:t>
                      </a:r>
                    </a:p>
                  </a:txBody>
                  <a:tcPr/>
                </a:tc>
                <a:tc>
                  <a:txBody>
                    <a:bodyPr/>
                    <a:lstStyle/>
                    <a:p>
                      <a:r>
                        <a:rPr lang="en-US" sz="1600" dirty="0" err="1"/>
                        <a:t>df.plot</a:t>
                      </a:r>
                      <a:r>
                        <a:rPr lang="en-US" sz="1600" dirty="0"/>
                        <a:t>(), </a:t>
                      </a:r>
                      <a:r>
                        <a:rPr lang="en-US" sz="1600" dirty="0" err="1"/>
                        <a:t>plt.show</a:t>
                      </a:r>
                      <a:r>
                        <a:rPr lang="en-US" sz="1600" dirty="0"/>
                        <a:t>(), </a:t>
                      </a:r>
                      <a:r>
                        <a:rPr lang="en-US" sz="1600" dirty="0" err="1"/>
                        <a:t>df.plot.scatter</a:t>
                      </a:r>
                      <a:r>
                        <a:rPr lang="en-US" sz="1600" dirty="0"/>
                        <a:t>(), </a:t>
                      </a:r>
                      <a:r>
                        <a:rPr lang="en-US" sz="1600" dirty="0" err="1"/>
                        <a:t>df.plot.box</a:t>
                      </a:r>
                      <a:r>
                        <a:rPr lang="en-US" sz="1600" dirty="0"/>
                        <a:t>(), </a:t>
                      </a:r>
                      <a:r>
                        <a:rPr lang="en-US" sz="1600" dirty="0" err="1"/>
                        <a:t>plt.hist</a:t>
                      </a:r>
                      <a:r>
                        <a:rPr lang="en-US" sz="1600" dirty="0"/>
                        <a:t>() </a:t>
                      </a:r>
                      <a:r>
                        <a:rPr lang="en-US" sz="1600" dirty="0" err="1"/>
                        <a:t>plt.subplots</a:t>
                      </a:r>
                      <a:r>
                        <a:rPr lang="en-US" sz="1600" dirty="0"/>
                        <a:t>(</a:t>
                      </a:r>
                      <a:r>
                        <a:rPr lang="en-US" sz="1600" dirty="0" err="1"/>
                        <a:t>figsize</a:t>
                      </a:r>
                      <a:r>
                        <a:rPr lang="en-US" sz="1600" dirty="0"/>
                        <a:t>=), </a:t>
                      </a:r>
                      <a:r>
                        <a:rPr lang="en-US" sz="1600" dirty="0" err="1"/>
                        <a:t>sns.histplot</a:t>
                      </a:r>
                      <a:r>
                        <a:rPr lang="en-US" sz="1600" dirty="0"/>
                        <a:t>(), </a:t>
                      </a:r>
                      <a:r>
                        <a:rPr lang="en-US" sz="1600" dirty="0" err="1"/>
                        <a:t>sns.kdeplot</a:t>
                      </a:r>
                      <a:r>
                        <a:rPr lang="en-US" sz="1600" dirty="0"/>
                        <a:t>(), </a:t>
                      </a:r>
                      <a:r>
                        <a:rPr lang="en-US" sz="1600" dirty="0" err="1"/>
                        <a:t>sns.boxplot</a:t>
                      </a:r>
                      <a:r>
                        <a:rPr lang="en-US" sz="1600" dirty="0"/>
                        <a:t>(), </a:t>
                      </a:r>
                      <a:r>
                        <a:rPr lang="en-US" sz="1600" dirty="0" err="1"/>
                        <a:t>sns.violinplot</a:t>
                      </a:r>
                      <a:r>
                        <a:rPr lang="en-US" sz="1600" dirty="0"/>
                        <a:t>()</a:t>
                      </a:r>
                    </a:p>
                    <a:p>
                      <a:r>
                        <a:rPr lang="en-US" sz="1600" dirty="0" err="1"/>
                        <a:t>df.mean</a:t>
                      </a:r>
                      <a:r>
                        <a:rPr lang="en-US" sz="1600" dirty="0"/>
                        <a:t>(), </a:t>
                      </a:r>
                      <a:r>
                        <a:rPr lang="en-US" sz="1600" dirty="0" err="1"/>
                        <a:t>sns.scatterplot</a:t>
                      </a:r>
                      <a:r>
                        <a:rPr lang="en-US" sz="1600" dirty="0"/>
                        <a:t>(), </a:t>
                      </a:r>
                      <a:r>
                        <a:rPr lang="en-US" sz="1600" dirty="0" err="1"/>
                        <a:t>sns.swarmplot</a:t>
                      </a:r>
                      <a:r>
                        <a:rPr lang="en-US" sz="1600" dirty="0"/>
                        <a:t>(), </a:t>
                      </a:r>
                      <a:r>
                        <a:rPr lang="en-US" sz="1600" dirty="0" err="1"/>
                        <a:t>sns.stripplot</a:t>
                      </a:r>
                      <a:r>
                        <a:rPr lang="en-US" sz="1600" dirty="0"/>
                        <a:t>(), </a:t>
                      </a:r>
                      <a:r>
                        <a:rPr lang="en-US" sz="1600" dirty="0" err="1"/>
                        <a:t>plotly.express</a:t>
                      </a:r>
                      <a:endParaRPr lang="en-US" sz="1600" dirty="0"/>
                    </a:p>
                  </a:txBody>
                  <a:tcPr/>
                </a:tc>
                <a:extLst>
                  <a:ext uri="{0D108BD9-81ED-4DB2-BD59-A6C34878D82A}">
                    <a16:rowId xmlns:a16="http://schemas.microsoft.com/office/drawing/2014/main" val="1945159742"/>
                  </a:ext>
                </a:extLst>
              </a:tr>
              <a:tr h="513573">
                <a:tc>
                  <a:txBody>
                    <a:bodyPr/>
                    <a:lstStyle/>
                    <a:p>
                      <a:r>
                        <a:rPr lang="en-US" sz="1600" dirty="0"/>
                        <a:t>Transform Data </a:t>
                      </a:r>
                    </a:p>
                  </a:txBody>
                  <a:tcPr/>
                </a:tc>
                <a:tc>
                  <a:txBody>
                    <a:bodyPr/>
                    <a:lstStyle/>
                    <a:p>
                      <a:r>
                        <a:rPr lang="en-US" sz="1600" dirty="0" err="1"/>
                        <a:t>preprocessing.scale</a:t>
                      </a:r>
                      <a:r>
                        <a:rPr lang="en-US" sz="1600" dirty="0"/>
                        <a:t>(), </a:t>
                      </a:r>
                      <a:r>
                        <a:rPr lang="en-US" sz="1600" dirty="0" err="1"/>
                        <a:t>preprocessing.MinMaxScaler</a:t>
                      </a:r>
                      <a:r>
                        <a:rPr lang="en-US" sz="1600" dirty="0"/>
                        <a:t>().</a:t>
                      </a:r>
                      <a:r>
                        <a:rPr lang="en-US" sz="1600" dirty="0" err="1"/>
                        <a:t>fit_transform</a:t>
                      </a:r>
                      <a:r>
                        <a:rPr lang="en-US" sz="1600" dirty="0"/>
                        <a:t>() </a:t>
                      </a:r>
                      <a:r>
                        <a:rPr lang="en-US" sz="1600" dirty="0">
                          <a:highlight>
                            <a:srgbClr val="FFFF00"/>
                          </a:highlight>
                        </a:rPr>
                        <a:t>[Part of Modeling because we need to wait until after train/validation/test split before transforming data]</a:t>
                      </a:r>
                    </a:p>
                  </a:txBody>
                  <a:tcPr/>
                </a:tc>
                <a:extLst>
                  <a:ext uri="{0D108BD9-81ED-4DB2-BD59-A6C34878D82A}">
                    <a16:rowId xmlns:a16="http://schemas.microsoft.com/office/drawing/2014/main" val="2889220282"/>
                  </a:ext>
                </a:extLst>
              </a:tr>
            </a:tbl>
          </a:graphicData>
        </a:graphic>
      </p:graphicFrame>
      <p:sp>
        <p:nvSpPr>
          <p:cNvPr id="4" name="Slide Number Placeholder 3">
            <a:extLst>
              <a:ext uri="{FF2B5EF4-FFF2-40B4-BE49-F238E27FC236}">
                <a16:creationId xmlns:a16="http://schemas.microsoft.com/office/drawing/2014/main" id="{1DA9681E-1342-8A98-FC26-766553C49133}"/>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2523546593"/>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http://schemas.microsoft.com/office/2006/documentManagement/types"/>
    <ds:schemaRef ds:uri="http://purl.org/dc/terms/"/>
    <ds:schemaRef ds:uri="http://schemas.microsoft.com/office/infopath/2007/PartnerControls"/>
    <ds:schemaRef ds:uri="71af3243-3dd4-4a8d-8c0d-dd76da1f02a5"/>
    <ds:schemaRef ds:uri="http://schemas.openxmlformats.org/package/2006/metadata/core-properties"/>
    <ds:schemaRef ds:uri="16c05727-aa75-4e4a-9b5f-8a80a1165891"/>
    <ds:schemaRef ds:uri="http://schemas.microsoft.com/office/2006/metadata/properties"/>
    <ds:schemaRef ds:uri="http://www.w3.org/XML/1998/namespace"/>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40857</TotalTime>
  <Words>5001</Words>
  <Application>Microsoft Office PowerPoint</Application>
  <PresentationFormat>Widescreen</PresentationFormat>
  <Paragraphs>456</Paragraphs>
  <Slides>29</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29</vt:i4>
      </vt:variant>
    </vt:vector>
  </HeadingPairs>
  <TitlesOfParts>
    <vt:vector size="39" baseType="lpstr">
      <vt:lpstr>.SF NS</vt:lpstr>
      <vt:lpstr>Calibri</vt:lpstr>
      <vt:lpstr>Franklin Gothic Book</vt:lpstr>
      <vt:lpstr>Franklin Gothic Demi</vt:lpstr>
      <vt:lpstr>Roboto</vt:lpstr>
      <vt:lpstr>source-serif-pro</vt:lpstr>
      <vt:lpstr>Times New Roman</vt:lpstr>
      <vt:lpstr>Wingdings</vt:lpstr>
      <vt:lpstr>Wingdings 2</vt:lpstr>
      <vt:lpstr>DividendVTI</vt:lpstr>
      <vt:lpstr>PowerPoint Presentation</vt:lpstr>
      <vt:lpstr>Learning Objectives</vt:lpstr>
      <vt:lpstr>Data Science Lifecycle</vt:lpstr>
      <vt:lpstr>What is the difference between Data Prep and EDA?</vt:lpstr>
      <vt:lpstr>What is Exploratory Data Analysis?</vt:lpstr>
      <vt:lpstr>Why is EDA Important?</vt:lpstr>
      <vt:lpstr>The Data Prep/EDA workflow</vt:lpstr>
      <vt:lpstr>THE Data Prep / EDA Workflow</vt:lpstr>
      <vt:lpstr>Summary: Data Acquisition preparation Exploration</vt:lpstr>
      <vt:lpstr>Seaborn Single Feature Plots</vt:lpstr>
      <vt:lpstr>Missing Data</vt:lpstr>
      <vt:lpstr>Missing Data More Examples</vt:lpstr>
      <vt:lpstr>Missing Data--What you Do Depends on the Type of Missing</vt:lpstr>
      <vt:lpstr>Missing Data Quiz 1</vt:lpstr>
      <vt:lpstr>Missing Data Quiz 2</vt:lpstr>
      <vt:lpstr>Outlier Detection</vt:lpstr>
      <vt:lpstr>Dealing with Outliers</vt:lpstr>
      <vt:lpstr>Correlation</vt:lpstr>
      <vt:lpstr>Pearson Correlation</vt:lpstr>
      <vt:lpstr>Pearson Correlation interpretation</vt:lpstr>
      <vt:lpstr>Covariance vs Correlation</vt:lpstr>
      <vt:lpstr>Mean, Variance, Standard Deviation</vt:lpstr>
      <vt:lpstr>Why is Correlation Important in EDA?</vt:lpstr>
      <vt:lpstr>Heatmap of Data Correlations</vt:lpstr>
      <vt:lpstr>EDA Case Study: Palmer Penguins</vt:lpstr>
      <vt:lpstr>Palmer Penguins Dataset Variables</vt:lpstr>
      <vt:lpstr>Hands-on Activity: Explore your Penguins!</vt:lpstr>
      <vt:lpstr>What we Can Learn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Data Science Lifecycle</dc:title>
  <dc:creator>Scott Toborg</dc:creator>
  <cp:lastModifiedBy>Jake Rhodes</cp:lastModifiedBy>
  <cp:revision>14</cp:revision>
  <cp:lastPrinted>2023-09-06T17:16:28Z</cp:lastPrinted>
  <dcterms:created xsi:type="dcterms:W3CDTF">2023-08-21T23:41:59Z</dcterms:created>
  <dcterms:modified xsi:type="dcterms:W3CDTF">2025-09-30T18:00:25Z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